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1"/>
  </p:notesMasterIdLst>
  <p:sldIdLst>
    <p:sldId id="256" r:id="rId2"/>
    <p:sldId id="257" r:id="rId3"/>
    <p:sldId id="369" r:id="rId4"/>
    <p:sldId id="375" r:id="rId5"/>
    <p:sldId id="373" r:id="rId6"/>
    <p:sldId id="374" r:id="rId7"/>
    <p:sldId id="407" r:id="rId8"/>
    <p:sldId id="376" r:id="rId9"/>
    <p:sldId id="400" r:id="rId10"/>
    <p:sldId id="399" r:id="rId11"/>
    <p:sldId id="378" r:id="rId12"/>
    <p:sldId id="406" r:id="rId13"/>
    <p:sldId id="379" r:id="rId14"/>
    <p:sldId id="401" r:id="rId15"/>
    <p:sldId id="380" r:id="rId16"/>
    <p:sldId id="382" r:id="rId17"/>
    <p:sldId id="383" r:id="rId18"/>
    <p:sldId id="384" r:id="rId19"/>
    <p:sldId id="402" r:id="rId20"/>
    <p:sldId id="386" r:id="rId21"/>
    <p:sldId id="387" r:id="rId22"/>
    <p:sldId id="388" r:id="rId23"/>
    <p:sldId id="396" r:id="rId24"/>
    <p:sldId id="389" r:id="rId25"/>
    <p:sldId id="403" r:id="rId26"/>
    <p:sldId id="393" r:id="rId27"/>
    <p:sldId id="398" r:id="rId28"/>
    <p:sldId id="395" r:id="rId29"/>
    <p:sldId id="39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hai So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F00"/>
    <a:srgbClr val="1C37EF"/>
    <a:srgbClr val="FF7E79"/>
    <a:srgbClr val="009193"/>
    <a:srgbClr val="FF9300"/>
    <a:srgbClr val="1C13EF"/>
    <a:srgbClr val="9437FF"/>
    <a:srgbClr val="279BC0"/>
    <a:srgbClr val="0096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06D44C-B3D5-4CAD-B5C7-B8EC65553FDA}">
  <a:tblStyle styleId="{FF06D44C-B3D5-4CAD-B5C7-B8EC65553FDA}"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2041"/>
  </p:normalViewPr>
  <p:slideViewPr>
    <p:cSldViewPr snapToGrid="0" snapToObjects="1">
      <p:cViewPr varScale="1">
        <p:scale>
          <a:sx n="139" d="100"/>
          <a:sy n="139" d="100"/>
        </p:scale>
        <p:origin x="2040" y="1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kern="1200" dirty="0">
                <a:solidFill>
                  <a:schemeClr val="tx1"/>
                </a:solidFill>
                <a:effectLst/>
                <a:latin typeface="+mn-lt"/>
                <a:ea typeface="+mn-ea"/>
                <a:cs typeface="+mn-cs"/>
              </a:rPr>
              <a:t>Thank Prof XXX very much for the warm welcome and introduction. </a:t>
            </a:r>
          </a:p>
          <a:p>
            <a:pPr marL="158750" indent="0" rtl="0">
              <a:buNone/>
            </a:pPr>
            <a:endParaRPr lang="en-US" sz="1100" b="0" i="0" u="none" strike="noStrike" kern="1200" dirty="0">
              <a:solidFill>
                <a:schemeClr val="tx1"/>
              </a:solidFill>
              <a:effectLst/>
              <a:latin typeface="+mn-lt"/>
              <a:ea typeface="+mn-ea"/>
              <a:cs typeface="+mn-cs"/>
            </a:endParaRPr>
          </a:p>
          <a:p>
            <a:pPr marL="158750" indent="0" rtl="0">
              <a:buNone/>
            </a:pPr>
            <a:r>
              <a:rPr lang="en-US" sz="1100" b="0" i="0" u="none" strike="noStrike" kern="1200" dirty="0">
                <a:solidFill>
                  <a:schemeClr val="tx1"/>
                </a:solidFill>
                <a:effectLst/>
                <a:latin typeface="+mn-lt"/>
                <a:ea typeface="+mn-ea"/>
                <a:cs typeface="+mn-cs"/>
              </a:rPr>
              <a:t>Good afternoon, everyone My name is Jun Xu and I am currently an assistant professor in Computer Science Department of Stevens Institute of Technology. Before that, I obtained my PhD degree from the </a:t>
            </a:r>
          </a:p>
          <a:p>
            <a:pPr marL="158750" indent="0" rtl="0">
              <a:buNone/>
            </a:pPr>
            <a:r>
              <a:rPr lang="en-US" sz="1100" b="0" i="0" u="none" strike="noStrike" kern="1200" dirty="0">
                <a:solidFill>
                  <a:schemeClr val="tx1"/>
                </a:solidFill>
                <a:effectLst/>
                <a:latin typeface="+mn-lt"/>
                <a:ea typeface="+mn-ea"/>
                <a:cs typeface="+mn-cs"/>
              </a:rPr>
              <a:t>Cyber Security Lab at Pennsylvania State University. If you happen to know another Jun Xu, please do not be surprised, because there are over 70K people with this name from China. </a:t>
            </a:r>
          </a:p>
          <a:p>
            <a:pPr marL="158750" indent="0" rtl="0">
              <a:buNone/>
            </a:pPr>
            <a:endParaRPr lang="en-US" sz="1100" b="0" i="0" u="none" strike="noStrike" kern="1200" dirty="0">
              <a:solidFill>
                <a:schemeClr val="tx1"/>
              </a:solidFill>
              <a:effectLst/>
              <a:latin typeface="+mn-lt"/>
              <a:ea typeface="+mn-ea"/>
              <a:cs typeface="+mn-cs"/>
            </a:endParaRPr>
          </a:p>
          <a:p>
            <a:pPr marL="158750" indent="0" rtl="0">
              <a:buNone/>
            </a:pPr>
            <a:endParaRPr lang="en-US" sz="1100" b="0" i="0" u="none" strike="noStrike" kern="1200" dirty="0">
              <a:solidFill>
                <a:schemeClr val="tx1"/>
              </a:solidFill>
              <a:effectLst/>
              <a:latin typeface="+mn-lt"/>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110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691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Hans" dirty="0"/>
              <a:t>[figure] Recently, we’ve seen so many attacks, targeting not only our personal computer but also critical cyber </a:t>
            </a:r>
            <a:r>
              <a:rPr lang="en-US" altLang="zh-Hans" dirty="0" err="1"/>
              <a:t>infrastrcuture</a:t>
            </a:r>
            <a:r>
              <a:rPr lang="en-US" altLang="zh-Hans" dirty="0"/>
              <a:t>. </a:t>
            </a:r>
          </a:p>
          <a:p>
            <a:pPr marL="0" lvl="0" indent="0">
              <a:spcBef>
                <a:spcPts val="0"/>
              </a:spcBef>
              <a:spcAft>
                <a:spcPts val="0"/>
              </a:spcAft>
              <a:buNone/>
            </a:pPr>
            <a:endParaRPr lang="en-US" altLang="zh-Hans" dirty="0"/>
          </a:p>
          <a:p>
            <a:pPr marL="0" lvl="0" indent="0">
              <a:spcBef>
                <a:spcPts val="0"/>
              </a:spcBef>
              <a:spcAft>
                <a:spcPts val="0"/>
              </a:spcAft>
              <a:buNone/>
            </a:pPr>
            <a:r>
              <a:rPr lang="en-US" altLang="zh-Hans" dirty="0"/>
              <a:t>This is an example of cyber</a:t>
            </a:r>
            <a:r>
              <a:rPr lang="zh-Hans" altLang="en-US" dirty="0"/>
              <a:t> </a:t>
            </a:r>
            <a:r>
              <a:rPr lang="en-US" altLang="zh-Hans" dirty="0"/>
              <a:t>attack, (called) </a:t>
            </a:r>
            <a:r>
              <a:rPr lang="en-US" altLang="zh-Hans" dirty="0" err="1"/>
              <a:t>wannacry</a:t>
            </a:r>
            <a:r>
              <a:rPr lang="en-US" altLang="zh-Hans" dirty="0"/>
              <a:t> which happened in</a:t>
            </a:r>
            <a:r>
              <a:rPr lang="zh-Hans" altLang="en-US" dirty="0"/>
              <a:t> </a:t>
            </a:r>
            <a:r>
              <a:rPr lang="en-US" altLang="zh-Hans" dirty="0"/>
              <a:t>2017.</a:t>
            </a:r>
            <a:r>
              <a:rPr lang="zh-Hans" altLang="en-US" dirty="0"/>
              <a:t> </a:t>
            </a:r>
            <a:endParaRPr lang="en-US" altLang="zh-Hans" dirty="0"/>
          </a:p>
          <a:p>
            <a:pPr marL="0" lvl="0" indent="0">
              <a:spcBef>
                <a:spcPts val="0"/>
              </a:spcBef>
              <a:spcAft>
                <a:spcPts val="0"/>
              </a:spcAft>
              <a:buNone/>
            </a:pPr>
            <a:endParaRPr lang="en-US" altLang="zh-Hans" dirty="0"/>
          </a:p>
          <a:p>
            <a:pPr marL="0" lvl="0" indent="0">
              <a:spcBef>
                <a:spcPts val="0"/>
              </a:spcBef>
              <a:spcAft>
                <a:spcPts val="0"/>
              </a:spcAft>
              <a:buNone/>
            </a:pPr>
            <a:r>
              <a:rPr lang="en-US" altLang="zh-Hans" dirty="0"/>
              <a:t>In</a:t>
            </a:r>
            <a:r>
              <a:rPr lang="zh-Hans" altLang="en-US" dirty="0"/>
              <a:t> </a:t>
            </a:r>
            <a:r>
              <a:rPr lang="en-US" altLang="zh-Hans" dirty="0"/>
              <a:t>three</a:t>
            </a:r>
            <a:r>
              <a:rPr lang="zh-Hans" altLang="en-US" dirty="0"/>
              <a:t> </a:t>
            </a:r>
            <a:r>
              <a:rPr lang="en-US" altLang="zh-Hans" dirty="0"/>
              <a:t>days,</a:t>
            </a:r>
            <a:r>
              <a:rPr lang="zh-Hans" altLang="en-US" dirty="0"/>
              <a:t> </a:t>
            </a:r>
            <a:r>
              <a:rPr lang="en-US" altLang="zh-Hans" dirty="0"/>
              <a:t>it</a:t>
            </a:r>
            <a:r>
              <a:rPr lang="zh-Hans" altLang="en-US" dirty="0"/>
              <a:t> </a:t>
            </a:r>
            <a:r>
              <a:rPr lang="en-US" altLang="zh-Hans" dirty="0"/>
              <a:t>compromises</a:t>
            </a:r>
            <a:r>
              <a:rPr lang="zh-Hans" altLang="en-US" dirty="0"/>
              <a:t> </a:t>
            </a:r>
            <a:r>
              <a:rPr lang="en-US" altLang="zh-Hans" dirty="0"/>
              <a:t>millions</a:t>
            </a:r>
            <a:r>
              <a:rPr lang="zh-Hans" altLang="en-US" dirty="0"/>
              <a:t> </a:t>
            </a:r>
            <a:r>
              <a:rPr lang="en-US" altLang="zh-Hans" dirty="0"/>
              <a:t>of</a:t>
            </a:r>
            <a:r>
              <a:rPr lang="zh-Hans" altLang="en-US" dirty="0"/>
              <a:t> </a:t>
            </a:r>
            <a:r>
              <a:rPr lang="en-US" altLang="zh-Hans" dirty="0"/>
              <a:t>computers, and cost</a:t>
            </a:r>
            <a:r>
              <a:rPr lang="zh-Hans" altLang="en-US" dirty="0"/>
              <a:t> </a:t>
            </a:r>
            <a:r>
              <a:rPr lang="en-US" altLang="zh-Hans" dirty="0"/>
              <a:t>4</a:t>
            </a:r>
            <a:r>
              <a:rPr lang="zh-Hans" altLang="en-US" dirty="0"/>
              <a:t> </a:t>
            </a:r>
            <a:r>
              <a:rPr lang="en-US" altLang="zh-Hans" dirty="0"/>
              <a:t>billion</a:t>
            </a:r>
            <a:r>
              <a:rPr lang="zh-Hans" altLang="en-US" dirty="0"/>
              <a:t> </a:t>
            </a:r>
            <a:r>
              <a:rPr lang="en-US" altLang="zh-Hans" dirty="0"/>
              <a:t>dollars loss all</a:t>
            </a:r>
            <a:r>
              <a:rPr lang="zh-Hans" altLang="en-US" dirty="0"/>
              <a:t> </a:t>
            </a:r>
            <a:r>
              <a:rPr lang="en-US" altLang="zh-Hans" dirty="0"/>
              <a:t>over</a:t>
            </a:r>
            <a:r>
              <a:rPr lang="zh-Hans" altLang="en-US" dirty="0"/>
              <a:t> </a:t>
            </a:r>
            <a:r>
              <a:rPr lang="en-US" altLang="zh-Hans" dirty="0"/>
              <a:t>the</a:t>
            </a:r>
            <a:r>
              <a:rPr lang="zh-Hans" altLang="en-US" dirty="0"/>
              <a:t> </a:t>
            </a:r>
            <a:r>
              <a:rPr lang="en-US" altLang="zh-Hans" dirty="0"/>
              <a:t>world.</a:t>
            </a:r>
            <a:r>
              <a:rPr lang="zh-Hans" altLang="en-US" dirty="0"/>
              <a:t> </a:t>
            </a:r>
            <a:r>
              <a:rPr lang="en-US" altLang="zh-CN" dirty="0"/>
              <a:t>In</a:t>
            </a:r>
            <a:r>
              <a:rPr lang="zh-CN" altLang="en-US" dirty="0"/>
              <a:t> </a:t>
            </a:r>
            <a:r>
              <a:rPr lang="en-US" altLang="zh-CN" dirty="0"/>
              <a:t>fact</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similar</a:t>
            </a:r>
            <a:r>
              <a:rPr lang="zh-CN" altLang="en-US" dirty="0"/>
              <a:t> </a:t>
            </a:r>
            <a:r>
              <a:rPr lang="en-US" altLang="zh-CN" dirty="0"/>
              <a:t>attacks.</a:t>
            </a:r>
            <a:r>
              <a:rPr lang="zh-CN" altLang="en-US" dirty="0"/>
              <a:t> </a:t>
            </a:r>
            <a:r>
              <a:rPr lang="en-US" altLang="zh-CN" dirty="0"/>
              <a:t>Among</a:t>
            </a:r>
            <a:r>
              <a:rPr lang="zh-CN" altLang="en-US" dirty="0"/>
              <a:t> </a:t>
            </a:r>
            <a:r>
              <a:rPr lang="en-US" altLang="zh-CN" dirty="0"/>
              <a:t>them,</a:t>
            </a:r>
            <a:r>
              <a:rPr lang="zh-CN" altLang="en-US" dirty="0"/>
              <a:t> </a:t>
            </a:r>
            <a:r>
              <a:rPr lang="en-US" altLang="zh-CN" dirty="0"/>
              <a:t>you</a:t>
            </a:r>
            <a:r>
              <a:rPr lang="zh-CN" altLang="en-US" dirty="0"/>
              <a:t> </a:t>
            </a:r>
            <a:r>
              <a:rPr lang="en-US" altLang="zh-CN" dirty="0"/>
              <a:t>may</a:t>
            </a:r>
            <a:r>
              <a:rPr lang="zh-CN" altLang="en-US" dirty="0"/>
              <a:t> </a:t>
            </a:r>
            <a:r>
              <a:rPr lang="en-US" altLang="zh-CN" dirty="0"/>
              <a:t>have</a:t>
            </a:r>
            <a:r>
              <a:rPr lang="zh-CN" altLang="en-US" dirty="0"/>
              <a:t> </a:t>
            </a:r>
            <a:r>
              <a:rPr lang="en-US" altLang="zh-CN" dirty="0"/>
              <a:t>heard</a:t>
            </a:r>
            <a:r>
              <a:rPr lang="zh-CN" altLang="en-US" dirty="0"/>
              <a:t> </a:t>
            </a:r>
            <a:r>
              <a:rPr lang="en-US" altLang="zh-CN" dirty="0"/>
              <a:t>about</a:t>
            </a:r>
            <a:r>
              <a:rPr lang="zh-CN" altLang="en-US" dirty="0"/>
              <a:t> </a:t>
            </a:r>
            <a:r>
              <a:rPr lang="en-US" altLang="zh-CN" dirty="0"/>
              <a:t>the</a:t>
            </a:r>
            <a:r>
              <a:rPr lang="zh-CN" altLang="en-US" dirty="0"/>
              <a:t> </a:t>
            </a:r>
            <a:r>
              <a:rPr lang="en-US" altLang="zh-CN" dirty="0" err="1"/>
              <a:t>heartbleed</a:t>
            </a:r>
            <a:r>
              <a:rPr lang="zh-CN" altLang="en-US" dirty="0"/>
              <a:t> </a:t>
            </a:r>
            <a:r>
              <a:rPr lang="en-US" altLang="zh-CN" dirty="0"/>
              <a:t>attacks</a:t>
            </a:r>
            <a:r>
              <a:rPr lang="zh-CN" altLang="en-US" dirty="0"/>
              <a:t> </a:t>
            </a:r>
            <a:r>
              <a:rPr lang="en-US" altLang="zh-CN" dirty="0"/>
              <a:t>and</a:t>
            </a:r>
            <a:r>
              <a:rPr lang="zh-CN" altLang="en-US" dirty="0"/>
              <a:t> </a:t>
            </a:r>
            <a:r>
              <a:rPr lang="en-US" altLang="zh-CN" dirty="0"/>
              <a:t>Stuxnet</a:t>
            </a:r>
            <a:r>
              <a:rPr lang="zh-CN" altLang="en-US" dirty="0"/>
              <a:t> </a:t>
            </a:r>
            <a:r>
              <a:rPr lang="en-US" altLang="zh-CN" dirty="0"/>
              <a:t>attacks.</a:t>
            </a:r>
            <a:r>
              <a:rPr lang="zh-CN" altLang="en-US" dirty="0"/>
              <a:t> </a:t>
            </a:r>
            <a:endParaRPr lang="en-US" altLang="zh-Hans" dirty="0"/>
          </a:p>
          <a:p>
            <a:pPr marL="0" lvl="0" indent="0">
              <a:spcBef>
                <a:spcPts val="0"/>
              </a:spcBef>
              <a:spcAft>
                <a:spcPts val="0"/>
              </a:spcAft>
              <a:buNone/>
            </a:pPr>
            <a:endParaRPr lang="en-US" altLang="zh-Hans" dirty="0"/>
          </a:p>
          <a:p>
            <a:pPr marL="0" lvl="0" indent="0">
              <a:spcBef>
                <a:spcPts val="0"/>
              </a:spcBef>
              <a:spcAft>
                <a:spcPts val="0"/>
              </a:spcAft>
              <a:buNone/>
            </a:pPr>
            <a:r>
              <a:rPr lang="en-US" altLang="zh-Hans" dirty="0"/>
              <a:t>After we have seen these attacks,</a:t>
            </a:r>
            <a:r>
              <a:rPr lang="zh-Hans" altLang="en-US" dirty="0"/>
              <a:t> </a:t>
            </a:r>
            <a:r>
              <a:rPr lang="en-US" altLang="zh-Hans" dirty="0"/>
              <a:t>a</a:t>
            </a:r>
            <a:r>
              <a:rPr lang="zh-Hans" altLang="en-US" dirty="0"/>
              <a:t> </a:t>
            </a:r>
            <a:r>
              <a:rPr lang="en-US" altLang="zh-Hans" dirty="0"/>
              <a:t>natural</a:t>
            </a:r>
            <a:r>
              <a:rPr lang="zh-Hans" altLang="en-US" dirty="0"/>
              <a:t> </a:t>
            </a:r>
            <a:r>
              <a:rPr lang="en-US" altLang="zh-Hans" dirty="0"/>
              <a:t>question</a:t>
            </a:r>
            <a:r>
              <a:rPr lang="zh-Hans" altLang="en-US" dirty="0"/>
              <a:t> </a:t>
            </a:r>
            <a:r>
              <a:rPr lang="en-US" altLang="zh-Hans" dirty="0"/>
              <a:t>we</a:t>
            </a:r>
            <a:r>
              <a:rPr lang="zh-Hans" altLang="en-US" dirty="0"/>
              <a:t> </a:t>
            </a:r>
            <a:r>
              <a:rPr lang="en-US" altLang="zh-Hans" dirty="0"/>
              <a:t>might</a:t>
            </a:r>
            <a:r>
              <a:rPr lang="zh-Hans" altLang="en-US" dirty="0"/>
              <a:t> </a:t>
            </a:r>
            <a:r>
              <a:rPr lang="en-US" altLang="zh-Hans" dirty="0"/>
              <a:t>ask is</a:t>
            </a:r>
            <a:r>
              <a:rPr lang="zh-Hans" altLang="en-US" dirty="0"/>
              <a:t> </a:t>
            </a:r>
            <a:r>
              <a:rPr lang="en-US" altLang="zh-Hans" dirty="0"/>
              <a:t>where</a:t>
            </a:r>
            <a:r>
              <a:rPr lang="zh-Hans" altLang="en-US" dirty="0"/>
              <a:t> </a:t>
            </a:r>
            <a:r>
              <a:rPr lang="en-US" altLang="zh-Hans" dirty="0"/>
              <a:t>is</a:t>
            </a:r>
            <a:r>
              <a:rPr lang="zh-Hans" altLang="en-US" dirty="0"/>
              <a:t> </a:t>
            </a:r>
            <a:r>
              <a:rPr lang="en-US" altLang="zh-Hans" dirty="0"/>
              <a:t>our</a:t>
            </a:r>
            <a:r>
              <a:rPr lang="zh-Hans" altLang="en-US" dirty="0"/>
              <a:t> </a:t>
            </a:r>
            <a:r>
              <a:rPr lang="en-US" altLang="zh-Hans" dirty="0"/>
              <a:t>security</a:t>
            </a:r>
            <a:r>
              <a:rPr lang="zh-Hans" altLang="en-US" dirty="0"/>
              <a:t> </a:t>
            </a:r>
            <a:r>
              <a:rPr lang="en-US" altLang="zh-Hans" dirty="0"/>
              <a:t>solution</a:t>
            </a:r>
            <a:r>
              <a:rPr lang="zh-Hans" altLang="en-US" dirty="0"/>
              <a:t> </a:t>
            </a:r>
            <a:r>
              <a:rPr lang="en-US" altLang="zh-Hans" dirty="0"/>
              <a:t>when</a:t>
            </a:r>
            <a:r>
              <a:rPr lang="zh-Hans" altLang="en-US" dirty="0"/>
              <a:t> </a:t>
            </a:r>
            <a:r>
              <a:rPr lang="en-US" altLang="zh-Hans" dirty="0"/>
              <a:t>those</a:t>
            </a:r>
            <a:r>
              <a:rPr lang="zh-Hans" altLang="en-US" dirty="0"/>
              <a:t> </a:t>
            </a:r>
            <a:r>
              <a:rPr lang="en-US" altLang="zh-Hans" dirty="0"/>
              <a:t>attack</a:t>
            </a:r>
            <a:r>
              <a:rPr lang="zh-Hans" altLang="en-US" dirty="0"/>
              <a:t> </a:t>
            </a:r>
            <a:r>
              <a:rPr lang="en-US" altLang="zh-Hans" dirty="0"/>
              <a:t>happens.</a:t>
            </a:r>
            <a:r>
              <a:rPr lang="zh-Hans" altLang="en-US" dirty="0"/>
              <a:t> </a:t>
            </a:r>
            <a:endParaRPr lang="en-US" altLang="zh-Hans" dirty="0"/>
          </a:p>
          <a:p>
            <a:pPr marL="0" lvl="0" indent="0">
              <a:spcBef>
                <a:spcPts val="0"/>
              </a:spcBef>
              <a:spcAft>
                <a:spcPts val="0"/>
              </a:spcAft>
              <a:buNone/>
            </a:pPr>
            <a:endParaRPr lang="en-US" altLang="zh-Hans" dirty="0"/>
          </a:p>
          <a:p>
            <a:pPr marL="0" lvl="0" indent="0">
              <a:spcBef>
                <a:spcPts val="0"/>
              </a:spcBef>
              <a:spcAft>
                <a:spcPts val="0"/>
              </a:spcAft>
              <a:buNone/>
            </a:pPr>
            <a:r>
              <a:rPr lang="en-US" altLang="zh-Hans" dirty="0"/>
              <a:t>To</a:t>
            </a:r>
            <a:r>
              <a:rPr lang="zh-Hans" altLang="en-US" dirty="0"/>
              <a:t> </a:t>
            </a:r>
            <a:r>
              <a:rPr lang="en-US" altLang="zh-Hans" dirty="0"/>
              <a:t>answer this question,</a:t>
            </a:r>
            <a:r>
              <a:rPr lang="zh-Hans" altLang="en-US" dirty="0"/>
              <a:t> </a:t>
            </a:r>
            <a:r>
              <a:rPr lang="en-US" altLang="zh-Hans" dirty="0"/>
              <a:t>I would like to show you the procedure</a:t>
            </a:r>
            <a:r>
              <a:rPr lang="zh-Hans" altLang="en-US" dirty="0"/>
              <a:t> </a:t>
            </a:r>
            <a:r>
              <a:rPr lang="en-US" altLang="zh-Hans" dirty="0"/>
              <a:t>of</a:t>
            </a:r>
            <a:r>
              <a:rPr lang="zh-Hans" altLang="en-US" dirty="0"/>
              <a:t> </a:t>
            </a:r>
            <a:r>
              <a:rPr lang="en-US" altLang="zh-Hans" dirty="0"/>
              <a:t>launching this</a:t>
            </a:r>
            <a:r>
              <a:rPr lang="zh-Hans" altLang="en-US" dirty="0"/>
              <a:t> </a:t>
            </a:r>
            <a:r>
              <a:rPr lang="en-US" altLang="zh-Hans" dirty="0"/>
              <a:t>attack.</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027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9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10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87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46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0488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3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FFFFFF"/>
        </a:solidFill>
        <a:effectLst/>
      </p:bgPr>
    </p:bg>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dirty="0"/>
          </a:p>
        </p:txBody>
      </p:sp>
      <p:sp>
        <p:nvSpPr>
          <p:cNvPr id="12" name="Shape 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Click to edit Master text styles</a:t>
            </a: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Click to edit Master text styles</a:t>
            </a: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Click to edit Master text styles</a:t>
            </a: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31" name="Shape 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Click to edit Master text styles</a:t>
            </a: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9" name="Shape 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40" name="Shape 4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Click to edit Master text styles</a:t>
            </a: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pPr lvl="0"/>
            <a:r>
              <a:rPr lang="en-US"/>
              <a:t>Click to edit Master text styles</a:t>
            </a:r>
          </a:p>
        </p:txBody>
      </p:sp>
      <p:sp>
        <p:nvSpPr>
          <p:cNvPr id="44" name="Shape 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n-US"/>
              <a:t>Click to edit Master title style</a:t>
            </a:r>
            <a:endParaRPr/>
          </a:p>
        </p:txBody>
      </p:sp>
      <p:sp>
        <p:nvSpPr>
          <p:cNvPr id="47" name="Shape 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pPr lvl="0"/>
            <a:r>
              <a:rPr lang="en-US"/>
              <a:t>Click to edit Master text styles</a:t>
            </a: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9" name="Shape 9"/>
          <p:cNvSpPr/>
          <p:nvPr/>
        </p:nvSpPr>
        <p:spPr>
          <a:xfrm>
            <a:off x="0" y="-27175"/>
            <a:ext cx="9164400" cy="472200"/>
          </a:xfrm>
          <a:prstGeom prst="rect">
            <a:avLst/>
          </a:prstGeom>
          <a:solidFill>
            <a:srgbClr val="0070C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3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33.tiff"/><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48.png"/><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hyperlink" Target="https://www.virustotal.com/#/home/upload" TargetMode="External"/><Relationship Id="rId5" Type="http://schemas.openxmlformats.org/officeDocument/2006/relationships/image" Target="../media/image4.png"/><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hyperlink" Target="https://support.apple.com/en-us/HT201250" TargetMode="External"/><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hyperlink" Target="https://support.microsoft.com/en-us/help/17127/windows-back-up-restore" TargetMode="External"/><Relationship Id="rId4" Type="http://schemas.openxmlformats.org/officeDocument/2006/relationships/hyperlink" Target="https://opensourceforu.com/2015/10/fwbackups-%C2%96-back-up-files-with-ea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29.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802624" y="1381735"/>
            <a:ext cx="7538751" cy="146315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tLang="zh-CN" sz="3200" dirty="0">
                <a:solidFill>
                  <a:srgbClr val="1C4587"/>
                </a:solidFill>
              </a:rPr>
              <a:t>Computer Security from an Example</a:t>
            </a:r>
            <a:endParaRPr sz="3200" dirty="0">
              <a:solidFill>
                <a:srgbClr val="1C4587"/>
              </a:solidFill>
            </a:endParaRPr>
          </a:p>
        </p:txBody>
      </p:sp>
      <p:sp>
        <p:nvSpPr>
          <p:cNvPr id="56" name="Shape 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a:t>
            </a:fld>
            <a:endParaRPr/>
          </a:p>
        </p:txBody>
      </p:sp>
      <p:sp>
        <p:nvSpPr>
          <p:cNvPr id="57" name="Shape 57"/>
          <p:cNvSpPr txBox="1">
            <a:spLocks noGrp="1"/>
          </p:cNvSpPr>
          <p:nvPr>
            <p:ph type="subTitle" idx="1"/>
          </p:nvPr>
        </p:nvSpPr>
        <p:spPr>
          <a:xfrm>
            <a:off x="311708" y="2844888"/>
            <a:ext cx="8520600" cy="134877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ltLang="zh-CN" dirty="0">
                <a:solidFill>
                  <a:srgbClr val="0070C0"/>
                </a:solidFill>
              </a:rPr>
              <a:t>CS-4440, Jun Xu</a:t>
            </a:r>
          </a:p>
          <a:p>
            <a:pPr marL="0" lvl="0" indent="0">
              <a:spcBef>
                <a:spcPts val="0"/>
              </a:spcBef>
              <a:spcAft>
                <a:spcPts val="0"/>
              </a:spcAft>
              <a:buNone/>
            </a:pPr>
            <a:r>
              <a:rPr lang="en-US" altLang="zh-CN" dirty="0">
                <a:solidFill>
                  <a:srgbClr val="0070C0"/>
                </a:solidFill>
              </a:rPr>
              <a:t>Spring 2022</a:t>
            </a:r>
          </a:p>
          <a:p>
            <a:pPr marL="0" lvl="0" indent="0">
              <a:spcBef>
                <a:spcPts val="0"/>
              </a:spcBef>
              <a:spcAft>
                <a:spcPts val="0"/>
              </a:spcAft>
              <a:buNone/>
            </a:pPr>
            <a:endParaRPr lang="en-US" altLang="zh-CN" dirty="0">
              <a:solidFill>
                <a:srgbClr val="0070C0"/>
              </a:solidFill>
            </a:endParaRPr>
          </a:p>
          <a:p>
            <a:pPr marL="0" indent="0"/>
            <a:endParaRPr lang="en-US" altLang="zh-CN" sz="1600" i="1" dirty="0">
              <a:solidFill>
                <a:srgbClr val="002060"/>
              </a:solidFill>
            </a:endParaRPr>
          </a:p>
        </p:txBody>
      </p:sp>
      <p:pic>
        <p:nvPicPr>
          <p:cNvPr id="1026" name="Picture 2" descr="Download U Logos | University Marketing &amp;amp; Communications">
            <a:extLst>
              <a:ext uri="{FF2B5EF4-FFF2-40B4-BE49-F238E27FC236}">
                <a16:creationId xmlns:a16="http://schemas.microsoft.com/office/drawing/2014/main" id="{0E275B3E-B7E2-494F-8173-FAFB83376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88" y="295440"/>
            <a:ext cx="1176453" cy="11764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B01F-74A8-D748-A459-F636698ADAA3}"/>
              </a:ext>
            </a:extLst>
          </p:cNvPr>
          <p:cNvSpPr>
            <a:spLocks noGrp="1"/>
          </p:cNvSpPr>
          <p:nvPr>
            <p:ph type="title"/>
          </p:nvPr>
        </p:nvSpPr>
        <p:spPr/>
        <p:txBody>
          <a:bodyPr/>
          <a:lstStyle/>
          <a:p>
            <a:r>
              <a:rPr lang="en-US" altLang="zh-CN" dirty="0"/>
              <a:t>Infection</a:t>
            </a:r>
            <a:r>
              <a:rPr lang="zh-CN" altLang="en-US" dirty="0"/>
              <a:t> </a:t>
            </a:r>
            <a:r>
              <a:rPr lang="en-US" altLang="zh-CN" dirty="0"/>
              <a:t>Channel</a:t>
            </a:r>
            <a:r>
              <a:rPr lang="zh-CN" altLang="en-US" dirty="0"/>
              <a:t> </a:t>
            </a:r>
            <a:r>
              <a:rPr lang="en-US" altLang="zh-CN" dirty="0"/>
              <a:t>1:</a:t>
            </a:r>
            <a:r>
              <a:rPr lang="zh-CN" altLang="en-US" dirty="0"/>
              <a:t> </a:t>
            </a:r>
            <a:r>
              <a:rPr lang="en-US" altLang="zh-CN" dirty="0"/>
              <a:t>Phishing</a:t>
            </a:r>
            <a:r>
              <a:rPr lang="zh-CN" altLang="en-US" dirty="0"/>
              <a:t> </a:t>
            </a:r>
            <a:r>
              <a:rPr lang="en-US" altLang="zh-CN" dirty="0"/>
              <a:t>Email</a:t>
            </a:r>
            <a:endParaRPr lang="en-US" dirty="0"/>
          </a:p>
        </p:txBody>
      </p:sp>
      <p:sp>
        <p:nvSpPr>
          <p:cNvPr id="4" name="Slide Number Placeholder 3">
            <a:extLst>
              <a:ext uri="{FF2B5EF4-FFF2-40B4-BE49-F238E27FC236}">
                <a16:creationId xmlns:a16="http://schemas.microsoft.com/office/drawing/2014/main" id="{AA492FE7-7052-744E-810D-09F708D50B0E}"/>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10</a:t>
            </a:fld>
            <a:endParaRPr lang="en"/>
          </a:p>
        </p:txBody>
      </p:sp>
      <p:grpSp>
        <p:nvGrpSpPr>
          <p:cNvPr id="5" name="Group 4">
            <a:extLst>
              <a:ext uri="{FF2B5EF4-FFF2-40B4-BE49-F238E27FC236}">
                <a16:creationId xmlns:a16="http://schemas.microsoft.com/office/drawing/2014/main" id="{DA9DD50B-7728-B84B-A502-F11414D708CD}"/>
              </a:ext>
            </a:extLst>
          </p:cNvPr>
          <p:cNvGrpSpPr/>
          <p:nvPr/>
        </p:nvGrpSpPr>
        <p:grpSpPr>
          <a:xfrm>
            <a:off x="3835188" y="1191672"/>
            <a:ext cx="5113602" cy="3297597"/>
            <a:chOff x="3583473" y="1365620"/>
            <a:chExt cx="5113602" cy="3297597"/>
          </a:xfrm>
        </p:grpSpPr>
        <p:grpSp>
          <p:nvGrpSpPr>
            <p:cNvPr id="3" name="Group 2">
              <a:extLst>
                <a:ext uri="{FF2B5EF4-FFF2-40B4-BE49-F238E27FC236}">
                  <a16:creationId xmlns:a16="http://schemas.microsoft.com/office/drawing/2014/main" id="{9A456A02-75BC-B64E-979D-4F578E16746E}"/>
                </a:ext>
              </a:extLst>
            </p:cNvPr>
            <p:cNvGrpSpPr/>
            <p:nvPr/>
          </p:nvGrpSpPr>
          <p:grpSpPr>
            <a:xfrm>
              <a:off x="3583473" y="1365620"/>
              <a:ext cx="2987566" cy="3297597"/>
              <a:chOff x="2580974" y="1108865"/>
              <a:chExt cx="3461853" cy="3827460"/>
            </a:xfrm>
          </p:grpSpPr>
          <p:pic>
            <p:nvPicPr>
              <p:cNvPr id="8" name="Picture 7">
                <a:extLst>
                  <a:ext uri="{FF2B5EF4-FFF2-40B4-BE49-F238E27FC236}">
                    <a16:creationId xmlns:a16="http://schemas.microsoft.com/office/drawing/2014/main" id="{8B256915-D2FA-A847-9458-793096375B7A}"/>
                  </a:ext>
                </a:extLst>
              </p:cNvPr>
              <p:cNvPicPr>
                <a:picLocks noChangeAspect="1"/>
              </p:cNvPicPr>
              <p:nvPr/>
            </p:nvPicPr>
            <p:blipFill rotWithShape="1">
              <a:blip r:embed="rId2"/>
              <a:srcRect l="25340" r="23782"/>
              <a:stretch/>
            </p:blipFill>
            <p:spPr>
              <a:xfrm>
                <a:off x="2580974" y="1108865"/>
                <a:ext cx="3461853" cy="3827460"/>
              </a:xfrm>
              <a:prstGeom prst="rect">
                <a:avLst/>
              </a:prstGeom>
            </p:spPr>
          </p:pic>
          <p:sp>
            <p:nvSpPr>
              <p:cNvPr id="9" name="Rectangle 8">
                <a:extLst>
                  <a:ext uri="{FF2B5EF4-FFF2-40B4-BE49-F238E27FC236}">
                    <a16:creationId xmlns:a16="http://schemas.microsoft.com/office/drawing/2014/main" id="{7F36558D-5062-E843-85C2-103DE8EA6503}"/>
                  </a:ext>
                </a:extLst>
              </p:cNvPr>
              <p:cNvSpPr/>
              <p:nvPr/>
            </p:nvSpPr>
            <p:spPr>
              <a:xfrm>
                <a:off x="3257763" y="2003460"/>
                <a:ext cx="724328" cy="97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ular Callout 10">
              <a:extLst>
                <a:ext uri="{FF2B5EF4-FFF2-40B4-BE49-F238E27FC236}">
                  <a16:creationId xmlns:a16="http://schemas.microsoft.com/office/drawing/2014/main" id="{016BBBFD-A895-0944-952A-CA9F82F9810C}"/>
                </a:ext>
              </a:extLst>
            </p:cNvPr>
            <p:cNvSpPr/>
            <p:nvPr/>
          </p:nvSpPr>
          <p:spPr>
            <a:xfrm>
              <a:off x="6656580" y="2237892"/>
              <a:ext cx="2040495" cy="600025"/>
            </a:xfrm>
            <a:prstGeom prst="wedgeRoundRectCallout">
              <a:avLst>
                <a:gd name="adj1" fmla="val -172617"/>
                <a:gd name="adj2" fmla="val -59861"/>
                <a:gd name="adj3" fmla="val 16667"/>
              </a:avLst>
            </a:prstGeom>
            <a:noFill/>
            <a:ln w="12700">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imes New Roman" panose="02020603050405020304" pitchFamily="18" charset="0"/>
                  <a:cs typeface="Times New Roman" panose="02020603050405020304" pitchFamily="18" charset="0"/>
                </a:rPr>
                <a:t>Fake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Sender</a:t>
              </a:r>
            </a:p>
            <a:p>
              <a:pPr algn="ctr"/>
              <a:r>
                <a:rPr lang="en-US" altLang="zh-CN" sz="1800" dirty="0">
                  <a:solidFill>
                    <a:srgbClr val="FF0000"/>
                  </a:solidFill>
                  <a:latin typeface="Times New Roman" panose="02020603050405020304" pitchFamily="18" charset="0"/>
                  <a:cs typeface="Times New Roman" panose="02020603050405020304" pitchFamily="18" charset="0"/>
                </a:rPr>
                <a:t>Information</a:t>
              </a:r>
              <a:endParaRPr lang="en-US" sz="1800" dirty="0">
                <a:solidFill>
                  <a:srgbClr val="FF0000"/>
                </a:solidFill>
                <a:latin typeface="Times New Roman" panose="02020603050405020304" pitchFamily="18" charset="0"/>
                <a:cs typeface="Times New Roman" panose="02020603050405020304" pitchFamily="18" charset="0"/>
              </a:endParaRPr>
            </a:p>
          </p:txBody>
        </p:sp>
        <p:sp>
          <p:nvSpPr>
            <p:cNvPr id="12" name="Rounded Rectangular Callout 11">
              <a:extLst>
                <a:ext uri="{FF2B5EF4-FFF2-40B4-BE49-F238E27FC236}">
                  <a16:creationId xmlns:a16="http://schemas.microsoft.com/office/drawing/2014/main" id="{AE291C48-6AE7-4140-95B6-7BE67C5735B9}"/>
                </a:ext>
              </a:extLst>
            </p:cNvPr>
            <p:cNvSpPr/>
            <p:nvPr/>
          </p:nvSpPr>
          <p:spPr>
            <a:xfrm>
              <a:off x="6656580" y="1365620"/>
              <a:ext cx="2040495" cy="600025"/>
            </a:xfrm>
            <a:prstGeom prst="wedgeRoundRectCallout">
              <a:avLst>
                <a:gd name="adj1" fmla="val -150404"/>
                <a:gd name="adj2" fmla="val 53845"/>
                <a:gd name="adj3" fmla="val 16667"/>
              </a:avLst>
            </a:prstGeom>
            <a:noFill/>
            <a:ln w="12700">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imes New Roman" panose="02020603050405020304" pitchFamily="18" charset="0"/>
                  <a:cs typeface="Times New Roman" panose="02020603050405020304" pitchFamily="18" charset="0"/>
                </a:rPr>
                <a:t>Deceptive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Subject</a:t>
              </a:r>
            </a:p>
          </p:txBody>
        </p:sp>
        <p:sp>
          <p:nvSpPr>
            <p:cNvPr id="14" name="Rounded Rectangular Callout 13">
              <a:extLst>
                <a:ext uri="{FF2B5EF4-FFF2-40B4-BE49-F238E27FC236}">
                  <a16:creationId xmlns:a16="http://schemas.microsoft.com/office/drawing/2014/main" id="{8EA460C0-3F0B-FF4B-BD47-8B58CF1CEB7B}"/>
                </a:ext>
              </a:extLst>
            </p:cNvPr>
            <p:cNvSpPr/>
            <p:nvPr/>
          </p:nvSpPr>
          <p:spPr>
            <a:xfrm>
              <a:off x="6656580" y="3263949"/>
              <a:ext cx="2040495" cy="600025"/>
            </a:xfrm>
            <a:prstGeom prst="wedgeRoundRectCallout">
              <a:avLst>
                <a:gd name="adj1" fmla="val -131593"/>
                <a:gd name="adj2" fmla="val -149595"/>
                <a:gd name="adj3" fmla="val 16667"/>
              </a:avLst>
            </a:prstGeom>
            <a:noFill/>
            <a:ln w="12700">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rgbClr val="FF0000"/>
                  </a:solidFill>
                  <a:latin typeface="Times New Roman" panose="02020603050405020304" pitchFamily="18" charset="0"/>
                  <a:cs typeface="Times New Roman" panose="02020603050405020304" pitchFamily="18" charset="0"/>
                </a:rPr>
                <a:t>Malicious</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Links</a:t>
              </a:r>
              <a:endParaRPr lang="en-US" sz="1800" dirty="0">
                <a:solidFill>
                  <a:srgbClr val="FF0000"/>
                </a:solidFill>
                <a:latin typeface="Times New Roman" panose="02020603050405020304" pitchFamily="18" charset="0"/>
                <a:cs typeface="Times New Roman" panose="02020603050405020304" pitchFamily="18" charset="0"/>
              </a:endParaRPr>
            </a:p>
          </p:txBody>
        </p:sp>
      </p:grpSp>
      <p:sp>
        <p:nvSpPr>
          <p:cNvPr id="10" name="Rectangle 9">
            <a:extLst>
              <a:ext uri="{FF2B5EF4-FFF2-40B4-BE49-F238E27FC236}">
                <a16:creationId xmlns:a16="http://schemas.microsoft.com/office/drawing/2014/main" id="{951ABA1E-B066-064F-B528-EDF66577E949}"/>
              </a:ext>
            </a:extLst>
          </p:cNvPr>
          <p:cNvSpPr/>
          <p:nvPr/>
        </p:nvSpPr>
        <p:spPr>
          <a:xfrm>
            <a:off x="311700" y="1254791"/>
            <a:ext cx="3610092" cy="3508653"/>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Infection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Process</a:t>
            </a:r>
          </a:p>
          <a:p>
            <a:endParaRPr lang="en-US" altLang="zh-CN" sz="18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creates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emails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with</a:t>
            </a:r>
            <a:r>
              <a:rPr lang="zh-CN" altLang="en-US" sz="1800" i="1" dirty="0">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deceptive</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subjects</a:t>
            </a:r>
            <a:r>
              <a:rPr lang="en-US" altLang="zh-CN" sz="1800" i="1" dirty="0">
                <a:latin typeface="Calibri" panose="020F0502020204030204" pitchFamily="34" charset="0"/>
                <a:cs typeface="Calibri" panose="020F0502020204030204" pitchFamily="34" charset="0"/>
              </a:rPr>
              <a:t>,</a:t>
            </a:r>
            <a:r>
              <a:rPr lang="zh-CN" altLang="en-US" sz="1800" i="1" dirty="0">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fake</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sender</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identify</a:t>
            </a:r>
            <a:r>
              <a:rPr lang="en-US" altLang="zh-CN" sz="1800" i="1" dirty="0">
                <a:latin typeface="Calibri" panose="020F0502020204030204" pitchFamily="34" charset="0"/>
                <a:cs typeface="Calibri" panose="020F0502020204030204" pitchFamily="34" charset="0"/>
              </a:rPr>
              <a:t>,</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and</a:t>
            </a:r>
            <a:r>
              <a:rPr lang="zh-CN" altLang="en-US" sz="1800" i="1" dirty="0">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links</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to</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ransomware</a:t>
            </a: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Send</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emails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victims</a:t>
            </a: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When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victims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open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link</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and</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run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software,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infection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succeeds</a:t>
            </a:r>
          </a:p>
          <a:p>
            <a:pPr marL="285750" indent="-285750">
              <a:buFont typeface="Wingdings" pitchFamily="2" charset="2"/>
              <a:buChar char="Ø"/>
            </a:pPr>
            <a:endParaRPr lang="en-US" altLang="zh-C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697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9D70-6D3B-B640-89F7-1F694598E023}"/>
              </a:ext>
            </a:extLst>
          </p:cNvPr>
          <p:cNvSpPr>
            <a:spLocks noGrp="1"/>
          </p:cNvSpPr>
          <p:nvPr>
            <p:ph type="title"/>
          </p:nvPr>
        </p:nvSpPr>
        <p:spPr/>
        <p:txBody>
          <a:bodyPr/>
          <a:lstStyle/>
          <a:p>
            <a:r>
              <a:rPr lang="en-US" altLang="zh-CN" dirty="0"/>
              <a:t>Infection</a:t>
            </a:r>
            <a:r>
              <a:rPr lang="zh-CN" altLang="en-US" dirty="0"/>
              <a:t> </a:t>
            </a:r>
            <a:r>
              <a:rPr lang="en-US" altLang="zh-CN" dirty="0"/>
              <a:t>Channel</a:t>
            </a:r>
            <a:r>
              <a:rPr lang="zh-CN" altLang="en-US" dirty="0"/>
              <a:t> </a:t>
            </a:r>
            <a:r>
              <a:rPr lang="en-US" altLang="zh-CN" dirty="0"/>
              <a:t>2:</a:t>
            </a:r>
            <a:r>
              <a:rPr lang="zh-CN" altLang="en-US" dirty="0"/>
              <a:t> </a:t>
            </a:r>
            <a:r>
              <a:rPr lang="en-US" altLang="zh-CN" dirty="0"/>
              <a:t>Driven-by</a:t>
            </a:r>
            <a:r>
              <a:rPr lang="zh-CN" altLang="en-US" dirty="0"/>
              <a:t> </a:t>
            </a:r>
            <a:r>
              <a:rPr lang="en-US" altLang="zh-CN" dirty="0"/>
              <a:t>Download</a:t>
            </a:r>
            <a:endParaRPr lang="en-US" dirty="0"/>
          </a:p>
        </p:txBody>
      </p:sp>
      <p:sp>
        <p:nvSpPr>
          <p:cNvPr id="4" name="Slide Number Placeholder 3">
            <a:extLst>
              <a:ext uri="{FF2B5EF4-FFF2-40B4-BE49-F238E27FC236}">
                <a16:creationId xmlns:a16="http://schemas.microsoft.com/office/drawing/2014/main" id="{5108AB69-560A-0345-9E47-C7DA45E88E64}"/>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11</a:t>
            </a:fld>
            <a:endParaRPr lang="en"/>
          </a:p>
        </p:txBody>
      </p:sp>
      <p:sp>
        <p:nvSpPr>
          <p:cNvPr id="15" name="Rectangle 14">
            <a:extLst>
              <a:ext uri="{FF2B5EF4-FFF2-40B4-BE49-F238E27FC236}">
                <a16:creationId xmlns:a16="http://schemas.microsoft.com/office/drawing/2014/main" id="{5A1AA136-D10D-E54A-98F5-DBA9BE38DC86}"/>
              </a:ext>
            </a:extLst>
          </p:cNvPr>
          <p:cNvSpPr/>
          <p:nvPr/>
        </p:nvSpPr>
        <p:spPr>
          <a:xfrm>
            <a:off x="394936" y="1229162"/>
            <a:ext cx="4440390" cy="295465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Infection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Process</a:t>
            </a:r>
          </a:p>
          <a:p>
            <a:endParaRPr lang="en-US" altLang="zh-CN" sz="18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injects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malicious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code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into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popular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software</a:t>
            </a:r>
            <a:r>
              <a:rPr lang="zh-CN" altLang="en-US" sz="1800" i="1" dirty="0">
                <a:latin typeface="Calibri" panose="020F0502020204030204" pitchFamily="34" charset="0"/>
                <a:cs typeface="Calibri" panose="020F0502020204030204" pitchFamily="34" charset="0"/>
              </a:rPr>
              <a:t> </a:t>
            </a: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creates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public</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and</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free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access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software</a:t>
            </a: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save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money</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or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gain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functionalities,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victims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download</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software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and</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run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it</a:t>
            </a:r>
            <a:r>
              <a:rPr lang="zh-CN" altLang="en-US" sz="1800" i="1" dirty="0">
                <a:latin typeface="Calibri" panose="020F0502020204030204" pitchFamily="34" charset="0"/>
                <a:cs typeface="Calibri" panose="020F0502020204030204" pitchFamily="34" charset="0"/>
              </a:rPr>
              <a:t> </a:t>
            </a:r>
            <a:endParaRPr lang="en-US" altLang="zh-CN" sz="1800" i="1" dirty="0">
              <a:latin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E70FCF0E-A72B-8B42-849E-67540CA28847}"/>
              </a:ext>
            </a:extLst>
          </p:cNvPr>
          <p:cNvGrpSpPr/>
          <p:nvPr/>
        </p:nvGrpSpPr>
        <p:grpSpPr>
          <a:xfrm>
            <a:off x="5250822" y="1361409"/>
            <a:ext cx="3390192" cy="3424016"/>
            <a:chOff x="5630966" y="1561755"/>
            <a:chExt cx="3390192" cy="3424016"/>
          </a:xfrm>
        </p:grpSpPr>
        <p:grpSp>
          <p:nvGrpSpPr>
            <p:cNvPr id="26" name="Group 25">
              <a:extLst>
                <a:ext uri="{FF2B5EF4-FFF2-40B4-BE49-F238E27FC236}">
                  <a16:creationId xmlns:a16="http://schemas.microsoft.com/office/drawing/2014/main" id="{1E147E28-2E37-574E-A754-E13A6A8E0F80}"/>
                </a:ext>
              </a:extLst>
            </p:cNvPr>
            <p:cNvGrpSpPr/>
            <p:nvPr/>
          </p:nvGrpSpPr>
          <p:grpSpPr>
            <a:xfrm>
              <a:off x="5630966" y="1561755"/>
              <a:ext cx="3390192" cy="871494"/>
              <a:chOff x="5630966" y="1561755"/>
              <a:chExt cx="3390192" cy="871494"/>
            </a:xfrm>
          </p:grpSpPr>
          <p:pic>
            <p:nvPicPr>
              <p:cNvPr id="5" name="Picture 4">
                <a:extLst>
                  <a:ext uri="{FF2B5EF4-FFF2-40B4-BE49-F238E27FC236}">
                    <a16:creationId xmlns:a16="http://schemas.microsoft.com/office/drawing/2014/main" id="{40995C3F-9810-B648-B9BF-8E530921F23A}"/>
                  </a:ext>
                </a:extLst>
              </p:cNvPr>
              <p:cNvPicPr>
                <a:picLocks noChangeAspect="1"/>
              </p:cNvPicPr>
              <p:nvPr/>
            </p:nvPicPr>
            <p:blipFill rotWithShape="1">
              <a:blip r:embed="rId3"/>
              <a:srcRect l="12077" t="23234" r="7025" b="28665"/>
              <a:stretch/>
            </p:blipFill>
            <p:spPr>
              <a:xfrm>
                <a:off x="7712749" y="1561755"/>
                <a:ext cx="1308409" cy="572701"/>
              </a:xfrm>
              <a:prstGeom prst="rect">
                <a:avLst/>
              </a:prstGeom>
            </p:spPr>
          </p:pic>
          <p:pic>
            <p:nvPicPr>
              <p:cNvPr id="9" name="Picture 8">
                <a:extLst>
                  <a:ext uri="{FF2B5EF4-FFF2-40B4-BE49-F238E27FC236}">
                    <a16:creationId xmlns:a16="http://schemas.microsoft.com/office/drawing/2014/main" id="{C52C1710-C23A-2141-B1A2-55999E9AFC1A}"/>
                  </a:ext>
                </a:extLst>
              </p:cNvPr>
              <p:cNvPicPr>
                <a:picLocks noChangeAspect="1"/>
              </p:cNvPicPr>
              <p:nvPr/>
            </p:nvPicPr>
            <p:blipFill>
              <a:blip r:embed="rId4"/>
              <a:stretch>
                <a:fillRect/>
              </a:stretch>
            </p:blipFill>
            <p:spPr>
              <a:xfrm>
                <a:off x="5630966" y="1570156"/>
                <a:ext cx="1917171" cy="572701"/>
              </a:xfrm>
              <a:prstGeom prst="rect">
                <a:avLst/>
              </a:prstGeom>
            </p:spPr>
          </p:pic>
          <p:sp>
            <p:nvSpPr>
              <p:cNvPr id="12" name="Left Brace 11">
                <a:extLst>
                  <a:ext uri="{FF2B5EF4-FFF2-40B4-BE49-F238E27FC236}">
                    <a16:creationId xmlns:a16="http://schemas.microsoft.com/office/drawing/2014/main" id="{9F0A7AD4-1E23-2D4D-BD98-64E0A80ED421}"/>
                  </a:ext>
                </a:extLst>
              </p:cNvPr>
              <p:cNvSpPr/>
              <p:nvPr/>
            </p:nvSpPr>
            <p:spPr>
              <a:xfrm rot="16200000">
                <a:off x="7210597" y="1171389"/>
                <a:ext cx="226031" cy="2297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A81E0E-E274-6340-9541-1D78D7D7AC54}"/>
                </a:ext>
              </a:extLst>
            </p:cNvPr>
            <p:cNvGrpSpPr/>
            <p:nvPr/>
          </p:nvGrpSpPr>
          <p:grpSpPr>
            <a:xfrm>
              <a:off x="6406400" y="2478709"/>
              <a:ext cx="1942248" cy="679762"/>
              <a:chOff x="6117276" y="2614421"/>
              <a:chExt cx="2012635" cy="653568"/>
            </a:xfrm>
          </p:grpSpPr>
          <p:pic>
            <p:nvPicPr>
              <p:cNvPr id="20" name="Picture 19">
                <a:extLst>
                  <a:ext uri="{FF2B5EF4-FFF2-40B4-BE49-F238E27FC236}">
                    <a16:creationId xmlns:a16="http://schemas.microsoft.com/office/drawing/2014/main" id="{02F5015B-DBAE-E54C-ADD5-51500BEA4540}"/>
                  </a:ext>
                </a:extLst>
              </p:cNvPr>
              <p:cNvPicPr>
                <a:picLocks noChangeAspect="1"/>
              </p:cNvPicPr>
              <p:nvPr/>
            </p:nvPicPr>
            <p:blipFill>
              <a:blip r:embed="rId4"/>
              <a:stretch>
                <a:fillRect/>
              </a:stretch>
            </p:blipFill>
            <p:spPr>
              <a:xfrm>
                <a:off x="6117276" y="2695288"/>
                <a:ext cx="1917171" cy="572701"/>
              </a:xfrm>
              <a:prstGeom prst="rect">
                <a:avLst/>
              </a:prstGeom>
            </p:spPr>
          </p:pic>
          <p:pic>
            <p:nvPicPr>
              <p:cNvPr id="21" name="Picture 20">
                <a:extLst>
                  <a:ext uri="{FF2B5EF4-FFF2-40B4-BE49-F238E27FC236}">
                    <a16:creationId xmlns:a16="http://schemas.microsoft.com/office/drawing/2014/main" id="{0DC07357-056E-E749-9241-EAEC19C9AD82}"/>
                  </a:ext>
                </a:extLst>
              </p:cNvPr>
              <p:cNvPicPr>
                <a:picLocks noChangeAspect="1"/>
              </p:cNvPicPr>
              <p:nvPr/>
            </p:nvPicPr>
            <p:blipFill>
              <a:blip r:embed="rId5"/>
              <a:stretch>
                <a:fillRect/>
              </a:stretch>
            </p:blipFill>
            <p:spPr>
              <a:xfrm>
                <a:off x="7548137" y="2614421"/>
                <a:ext cx="581774" cy="581774"/>
              </a:xfrm>
              <a:prstGeom prst="rect">
                <a:avLst/>
              </a:prstGeom>
            </p:spPr>
          </p:pic>
        </p:grpSp>
        <p:pic>
          <p:nvPicPr>
            <p:cNvPr id="23" name="Picture 22">
              <a:extLst>
                <a:ext uri="{FF2B5EF4-FFF2-40B4-BE49-F238E27FC236}">
                  <a16:creationId xmlns:a16="http://schemas.microsoft.com/office/drawing/2014/main" id="{003A07D9-44DC-2541-AA93-D85F33CA19D2}"/>
                </a:ext>
              </a:extLst>
            </p:cNvPr>
            <p:cNvPicPr>
              <a:picLocks noChangeAspect="1"/>
            </p:cNvPicPr>
            <p:nvPr/>
          </p:nvPicPr>
          <p:blipFill>
            <a:blip r:embed="rId6"/>
            <a:stretch>
              <a:fillRect/>
            </a:stretch>
          </p:blipFill>
          <p:spPr>
            <a:xfrm>
              <a:off x="6406400" y="3782555"/>
              <a:ext cx="1270454" cy="1203216"/>
            </a:xfrm>
            <a:prstGeom prst="rect">
              <a:avLst/>
            </a:prstGeom>
          </p:spPr>
        </p:pic>
        <p:sp>
          <p:nvSpPr>
            <p:cNvPr id="24" name="Curved Right Arrow 23">
              <a:extLst>
                <a:ext uri="{FF2B5EF4-FFF2-40B4-BE49-F238E27FC236}">
                  <a16:creationId xmlns:a16="http://schemas.microsoft.com/office/drawing/2014/main" id="{A1BE8B73-4F0B-794C-8637-93D73277DB86}"/>
                </a:ext>
              </a:extLst>
            </p:cNvPr>
            <p:cNvSpPr/>
            <p:nvPr/>
          </p:nvSpPr>
          <p:spPr>
            <a:xfrm>
              <a:off x="5776212" y="2970541"/>
              <a:ext cx="543801" cy="13260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A24CC403-6E2B-184E-8FC4-032B8F9E4AE4}"/>
                </a:ext>
              </a:extLst>
            </p:cNvPr>
            <p:cNvSpPr txBox="1"/>
            <p:nvPr/>
          </p:nvSpPr>
          <p:spPr>
            <a:xfrm>
              <a:off x="5794054" y="3468854"/>
              <a:ext cx="1400421" cy="307777"/>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Free</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Download</a:t>
              </a:r>
              <a:endParaRPr lang="en-US"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90834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9D70-6D3B-B640-89F7-1F694598E023}"/>
              </a:ext>
            </a:extLst>
          </p:cNvPr>
          <p:cNvSpPr>
            <a:spLocks noGrp="1"/>
          </p:cNvSpPr>
          <p:nvPr>
            <p:ph type="title"/>
          </p:nvPr>
        </p:nvSpPr>
        <p:spPr/>
        <p:txBody>
          <a:bodyPr/>
          <a:lstStyle/>
          <a:p>
            <a:r>
              <a:rPr lang="en-US" altLang="zh-CN" dirty="0"/>
              <a:t>Infection</a:t>
            </a:r>
            <a:r>
              <a:rPr lang="zh-CN" altLang="en-US" dirty="0"/>
              <a:t> </a:t>
            </a:r>
            <a:r>
              <a:rPr lang="en-US" altLang="zh-CN" dirty="0"/>
              <a:t>Channel</a:t>
            </a:r>
            <a:r>
              <a:rPr lang="zh-CN" altLang="en-US" dirty="0"/>
              <a:t> </a:t>
            </a:r>
            <a:r>
              <a:rPr lang="en-US" altLang="zh-CN" dirty="0"/>
              <a:t>2:</a:t>
            </a:r>
            <a:r>
              <a:rPr lang="zh-CN" altLang="en-US" dirty="0"/>
              <a:t> </a:t>
            </a:r>
            <a:r>
              <a:rPr lang="en-US" altLang="zh-CN" dirty="0"/>
              <a:t>Driven-by</a:t>
            </a:r>
            <a:r>
              <a:rPr lang="zh-CN" altLang="en-US" dirty="0"/>
              <a:t> </a:t>
            </a:r>
            <a:r>
              <a:rPr lang="en-US" altLang="zh-CN" dirty="0"/>
              <a:t>Download</a:t>
            </a:r>
            <a:r>
              <a:rPr lang="zh-CN" altLang="en-US" dirty="0"/>
              <a:t> </a:t>
            </a:r>
            <a:r>
              <a:rPr lang="en-US" altLang="zh-CN" dirty="0"/>
              <a:t>Examples</a:t>
            </a:r>
            <a:endParaRPr lang="en-US" dirty="0"/>
          </a:p>
        </p:txBody>
      </p:sp>
      <p:sp>
        <p:nvSpPr>
          <p:cNvPr id="4" name="Slide Number Placeholder 3">
            <a:extLst>
              <a:ext uri="{FF2B5EF4-FFF2-40B4-BE49-F238E27FC236}">
                <a16:creationId xmlns:a16="http://schemas.microsoft.com/office/drawing/2014/main" id="{5108AB69-560A-0345-9E47-C7DA45E88E64}"/>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12</a:t>
            </a:fld>
            <a:endParaRPr lang="en"/>
          </a:p>
        </p:txBody>
      </p:sp>
      <p:sp>
        <p:nvSpPr>
          <p:cNvPr id="3" name="Rectangle 2">
            <a:extLst>
              <a:ext uri="{FF2B5EF4-FFF2-40B4-BE49-F238E27FC236}">
                <a16:creationId xmlns:a16="http://schemas.microsoft.com/office/drawing/2014/main" id="{2D3725F0-510D-C64D-ABFB-23E1FD2F26B2}"/>
              </a:ext>
            </a:extLst>
          </p:cNvPr>
          <p:cNvSpPr/>
          <p:nvPr/>
        </p:nvSpPr>
        <p:spPr>
          <a:xfrm>
            <a:off x="126765" y="1053864"/>
            <a:ext cx="6130197" cy="369332"/>
          </a:xfrm>
          <a:prstGeom prst="rect">
            <a:avLst/>
          </a:prstGeom>
        </p:spPr>
        <p:txBody>
          <a:bodyPr wrap="square">
            <a:spAutoFit/>
          </a:bodyPr>
          <a:lstStyle/>
          <a:p>
            <a:pPr marL="285750" indent="-285750">
              <a:buFont typeface="Wingdings" pitchFamily="2" charset="2"/>
              <a:buChar char="Ø"/>
            </a:pPr>
            <a:r>
              <a:rPr lang="en-US" altLang="zh-CN" sz="1800" dirty="0">
                <a:solidFill>
                  <a:srgbClr val="222222"/>
                </a:solidFill>
                <a:latin typeface="Calibri" panose="020F0502020204030204" pitchFamily="34" charset="0"/>
                <a:cs typeface="Calibri" panose="020F0502020204030204" pitchFamily="34" charset="0"/>
              </a:rPr>
              <a:t>Impelling</a:t>
            </a:r>
            <a:r>
              <a:rPr lang="zh-CN" altLang="en-US" sz="1800" dirty="0">
                <a:solidFill>
                  <a:srgbClr val="222222"/>
                </a:solidFill>
                <a:latin typeface="Calibri" panose="020F0502020204030204" pitchFamily="34" charset="0"/>
                <a:cs typeface="Calibri" panose="020F0502020204030204" pitchFamily="34" charset="0"/>
              </a:rPr>
              <a:t> </a:t>
            </a:r>
            <a:r>
              <a:rPr lang="en-US" altLang="zh-CN" sz="1800" dirty="0">
                <a:solidFill>
                  <a:srgbClr val="222222"/>
                </a:solidFill>
                <a:latin typeface="Calibri" panose="020F0502020204030204" pitchFamily="34" charset="0"/>
                <a:cs typeface="Calibri" panose="020F0502020204030204" pitchFamily="34" charset="0"/>
              </a:rPr>
              <a:t>offers</a:t>
            </a:r>
            <a:r>
              <a:rPr lang="zh-CN" altLang="en-US" sz="1800" dirty="0">
                <a:solidFill>
                  <a:srgbClr val="222222"/>
                </a:solidFill>
                <a:latin typeface="Calibri" panose="020F0502020204030204" pitchFamily="34" charset="0"/>
                <a:cs typeface="Calibri" panose="020F0502020204030204" pitchFamily="34" charset="0"/>
              </a:rPr>
              <a:t> </a:t>
            </a:r>
            <a:r>
              <a:rPr lang="en-US" altLang="zh-CN" sz="1800" dirty="0">
                <a:solidFill>
                  <a:srgbClr val="222222"/>
                </a:solidFill>
                <a:latin typeface="Calibri" panose="020F0502020204030204" pitchFamily="34" charset="0"/>
                <a:cs typeface="Calibri" panose="020F0502020204030204" pitchFamily="34" charset="0"/>
              </a:rPr>
              <a:t>of</a:t>
            </a:r>
            <a:r>
              <a:rPr lang="zh-CN" altLang="en-US" sz="1800" dirty="0">
                <a:solidFill>
                  <a:srgbClr val="222222"/>
                </a:solidFill>
                <a:latin typeface="Calibri" panose="020F0502020204030204" pitchFamily="34" charset="0"/>
                <a:cs typeface="Calibri" panose="020F0502020204030204" pitchFamily="34" charset="0"/>
              </a:rPr>
              <a:t> </a:t>
            </a:r>
            <a:r>
              <a:rPr lang="en-US" altLang="zh-CN" sz="1800" dirty="0">
                <a:solidFill>
                  <a:srgbClr val="222222"/>
                </a:solidFill>
                <a:latin typeface="Calibri" panose="020F0502020204030204" pitchFamily="34" charset="0"/>
                <a:cs typeface="Calibri" panose="020F0502020204030204" pitchFamily="34" charset="0"/>
              </a:rPr>
              <a:t>open</a:t>
            </a:r>
            <a:r>
              <a:rPr lang="zh-CN" altLang="en-US" sz="1800" dirty="0">
                <a:solidFill>
                  <a:srgbClr val="222222"/>
                </a:solidFill>
                <a:latin typeface="Calibri" panose="020F0502020204030204" pitchFamily="34" charset="0"/>
                <a:cs typeface="Calibri" panose="020F0502020204030204" pitchFamily="34" charset="0"/>
              </a:rPr>
              <a:t> </a:t>
            </a:r>
            <a:r>
              <a:rPr lang="en-US" altLang="zh-CN" sz="1800" dirty="0">
                <a:solidFill>
                  <a:srgbClr val="222222"/>
                </a:solidFill>
                <a:latin typeface="Calibri" panose="020F0502020204030204" pitchFamily="34" charset="0"/>
                <a:cs typeface="Calibri" panose="020F0502020204030204" pitchFamily="34" charset="0"/>
              </a:rPr>
              <a:t>software</a:t>
            </a:r>
            <a:r>
              <a:rPr lang="zh-CN" altLang="en-US" sz="1800" dirty="0">
                <a:solidFill>
                  <a:srgbClr val="222222"/>
                </a:solidFill>
                <a:latin typeface="Calibri" panose="020F0502020204030204" pitchFamily="34" charset="0"/>
                <a:cs typeface="Calibri" panose="020F0502020204030204" pitchFamily="34" charset="0"/>
              </a:rPr>
              <a:t> </a:t>
            </a:r>
            <a:r>
              <a:rPr lang="en-US" altLang="zh-CN" sz="1800" dirty="0">
                <a:solidFill>
                  <a:srgbClr val="222222"/>
                </a:solidFill>
                <a:latin typeface="Calibri" panose="020F0502020204030204" pitchFamily="34" charset="0"/>
                <a:cs typeface="Calibri" panose="020F0502020204030204" pitchFamily="34" charset="0"/>
              </a:rPr>
              <a:t>downloads</a:t>
            </a:r>
            <a:endParaRPr lang="en-US" sz="1800" dirty="0">
              <a:solidFill>
                <a:srgbClr val="222222"/>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E97630F-72E1-BC42-BD5E-33175A33A04B}"/>
              </a:ext>
            </a:extLst>
          </p:cNvPr>
          <p:cNvPicPr>
            <a:picLocks noChangeAspect="1"/>
          </p:cNvPicPr>
          <p:nvPr/>
        </p:nvPicPr>
        <p:blipFill rotWithShape="1">
          <a:blip r:embed="rId3"/>
          <a:srcRect l="28614" t="8834" r="26892"/>
          <a:stretch/>
        </p:blipFill>
        <p:spPr>
          <a:xfrm>
            <a:off x="5626833" y="1370481"/>
            <a:ext cx="2567922" cy="2959572"/>
          </a:xfrm>
          <a:prstGeom prst="rect">
            <a:avLst/>
          </a:prstGeom>
        </p:spPr>
      </p:pic>
      <p:pic>
        <p:nvPicPr>
          <p:cNvPr id="8" name="Picture 7">
            <a:extLst>
              <a:ext uri="{FF2B5EF4-FFF2-40B4-BE49-F238E27FC236}">
                <a16:creationId xmlns:a16="http://schemas.microsoft.com/office/drawing/2014/main" id="{A6AFE095-B192-D64D-AB7B-8424A42DAE1A}"/>
              </a:ext>
            </a:extLst>
          </p:cNvPr>
          <p:cNvPicPr>
            <a:picLocks noChangeAspect="1"/>
          </p:cNvPicPr>
          <p:nvPr/>
        </p:nvPicPr>
        <p:blipFill rotWithShape="1">
          <a:blip r:embed="rId4"/>
          <a:srcRect l="29259" t="18235" r="28325"/>
          <a:stretch/>
        </p:blipFill>
        <p:spPr>
          <a:xfrm>
            <a:off x="1099334" y="1599054"/>
            <a:ext cx="2544058" cy="2758611"/>
          </a:xfrm>
          <a:prstGeom prst="rect">
            <a:avLst/>
          </a:prstGeom>
        </p:spPr>
      </p:pic>
      <p:sp>
        <p:nvSpPr>
          <p:cNvPr id="10" name="TextBox 9">
            <a:extLst>
              <a:ext uri="{FF2B5EF4-FFF2-40B4-BE49-F238E27FC236}">
                <a16:creationId xmlns:a16="http://schemas.microsoft.com/office/drawing/2014/main" id="{3282AA1F-AE07-184F-9158-22781A0EAC37}"/>
              </a:ext>
            </a:extLst>
          </p:cNvPr>
          <p:cNvSpPr txBox="1"/>
          <p:nvPr/>
        </p:nvSpPr>
        <p:spPr>
          <a:xfrm>
            <a:off x="619097" y="4326336"/>
            <a:ext cx="3395609" cy="646331"/>
          </a:xfrm>
          <a:prstGeom prst="rect">
            <a:avLst/>
          </a:prstGeom>
          <a:noFill/>
        </p:spPr>
        <p:txBody>
          <a:bodyPr wrap="square" rtlCol="0">
            <a:spAutoFit/>
          </a:bodyPr>
          <a:lstStyle/>
          <a:p>
            <a:pPr algn="ctr"/>
            <a:r>
              <a:rPr lang="en-US" altLang="zh-CN" sz="1800" i="1" dirty="0">
                <a:solidFill>
                  <a:srgbClr val="FF0000"/>
                </a:solidFill>
                <a:latin typeface="Calibri" panose="020F0502020204030204" pitchFamily="34" charset="0"/>
                <a:cs typeface="Calibri" panose="020F0502020204030204" pitchFamily="34" charset="0"/>
              </a:rPr>
              <a:t>Free</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version</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of</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Adobe</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Photoshop</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by</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Third</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Party</a:t>
            </a:r>
            <a:r>
              <a:rPr lang="zh-CN" altLang="en-US" sz="1800" i="1" dirty="0">
                <a:solidFill>
                  <a:srgbClr val="FF0000"/>
                </a:solidFill>
                <a:latin typeface="Calibri" panose="020F0502020204030204" pitchFamily="34" charset="0"/>
                <a:cs typeface="Calibri" panose="020F0502020204030204" pitchFamily="34" charset="0"/>
              </a:rPr>
              <a:t> </a:t>
            </a:r>
            <a:endParaRPr lang="en-US" sz="1800" i="1" dirty="0">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4A49FEF-4B04-AC4F-B993-B1E575239484}"/>
              </a:ext>
            </a:extLst>
          </p:cNvPr>
          <p:cNvSpPr txBox="1"/>
          <p:nvPr/>
        </p:nvSpPr>
        <p:spPr>
          <a:xfrm>
            <a:off x="5348298" y="4323504"/>
            <a:ext cx="3176605" cy="646331"/>
          </a:xfrm>
          <a:prstGeom prst="rect">
            <a:avLst/>
          </a:prstGeom>
          <a:noFill/>
        </p:spPr>
        <p:txBody>
          <a:bodyPr wrap="square" rtlCol="0">
            <a:spAutoFit/>
          </a:bodyPr>
          <a:lstStyle/>
          <a:p>
            <a:pPr algn="ctr"/>
            <a:r>
              <a:rPr lang="en-US" altLang="zh-CN" sz="1800" i="1" dirty="0">
                <a:solidFill>
                  <a:srgbClr val="FF0000"/>
                </a:solidFill>
                <a:latin typeface="Calibri" panose="020F0502020204030204" pitchFamily="34" charset="0"/>
                <a:cs typeface="Calibri" panose="020F0502020204030204" pitchFamily="34" charset="0"/>
              </a:rPr>
              <a:t>Free</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encryption</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utility</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by</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unauthenticated</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developers</a:t>
            </a:r>
            <a:endParaRPr lang="en-US" sz="1800" i="1" dirty="0">
              <a:solidFill>
                <a:srgbClr val="FF0000"/>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C52E361F-FE55-F047-9A40-4F691E9E9F46}"/>
              </a:ext>
            </a:extLst>
          </p:cNvPr>
          <p:cNvPicPr>
            <a:picLocks noChangeAspect="1"/>
          </p:cNvPicPr>
          <p:nvPr/>
        </p:nvPicPr>
        <p:blipFill>
          <a:blip r:embed="rId5"/>
          <a:stretch>
            <a:fillRect/>
          </a:stretch>
        </p:blipFill>
        <p:spPr>
          <a:xfrm>
            <a:off x="1027929" y="2683018"/>
            <a:ext cx="787574" cy="590681"/>
          </a:xfrm>
          <a:prstGeom prst="rect">
            <a:avLst/>
          </a:prstGeom>
        </p:spPr>
      </p:pic>
      <p:pic>
        <p:nvPicPr>
          <p:cNvPr id="14" name="Picture 13">
            <a:extLst>
              <a:ext uri="{FF2B5EF4-FFF2-40B4-BE49-F238E27FC236}">
                <a16:creationId xmlns:a16="http://schemas.microsoft.com/office/drawing/2014/main" id="{66178C7F-C7CD-984C-A2F8-ED24A8533FD6}"/>
              </a:ext>
            </a:extLst>
          </p:cNvPr>
          <p:cNvPicPr>
            <a:picLocks noChangeAspect="1"/>
          </p:cNvPicPr>
          <p:nvPr/>
        </p:nvPicPr>
        <p:blipFill>
          <a:blip r:embed="rId5"/>
          <a:stretch>
            <a:fillRect/>
          </a:stretch>
        </p:blipFill>
        <p:spPr>
          <a:xfrm>
            <a:off x="6469365" y="1773091"/>
            <a:ext cx="787574" cy="590681"/>
          </a:xfrm>
          <a:prstGeom prst="rect">
            <a:avLst/>
          </a:prstGeom>
        </p:spPr>
      </p:pic>
      <p:sp>
        <p:nvSpPr>
          <p:cNvPr id="16" name="Rounded Rectangular Callout 15">
            <a:extLst>
              <a:ext uri="{FF2B5EF4-FFF2-40B4-BE49-F238E27FC236}">
                <a16:creationId xmlns:a16="http://schemas.microsoft.com/office/drawing/2014/main" id="{4874A181-43AE-0644-8F06-A58642307A5D}"/>
              </a:ext>
            </a:extLst>
          </p:cNvPr>
          <p:cNvSpPr/>
          <p:nvPr/>
        </p:nvSpPr>
        <p:spPr>
          <a:xfrm>
            <a:off x="46233" y="1946954"/>
            <a:ext cx="1053101" cy="416818"/>
          </a:xfrm>
          <a:prstGeom prst="wedgeRoundRectCallout">
            <a:avLst>
              <a:gd name="adj1" fmla="val 63660"/>
              <a:gd name="adj2" fmla="val 113257"/>
              <a:gd name="adj3" fmla="val 16667"/>
            </a:avLst>
          </a:prstGeom>
          <a:noFill/>
          <a:ln w="12700">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Free</a:t>
            </a:r>
            <a:r>
              <a:rPr lang="zh-CN" altLang="en-US" dirty="0">
                <a:solidFill>
                  <a:srgbClr val="FF0000"/>
                </a:solidFill>
              </a:rPr>
              <a:t> </a:t>
            </a:r>
            <a:r>
              <a:rPr lang="en-US" altLang="zh-CN" dirty="0">
                <a:solidFill>
                  <a:srgbClr val="FF0000"/>
                </a:solidFill>
              </a:rPr>
              <a:t>Download</a:t>
            </a:r>
            <a:endParaRPr lang="en-US" dirty="0">
              <a:solidFill>
                <a:srgbClr val="FF0000"/>
              </a:solidFill>
            </a:endParaRPr>
          </a:p>
        </p:txBody>
      </p:sp>
      <p:sp>
        <p:nvSpPr>
          <p:cNvPr id="18" name="Rounded Rectangular Callout 17">
            <a:extLst>
              <a:ext uri="{FF2B5EF4-FFF2-40B4-BE49-F238E27FC236}">
                <a16:creationId xmlns:a16="http://schemas.microsoft.com/office/drawing/2014/main" id="{9FD16830-C8E0-7845-9848-2664D2A4EC17}"/>
              </a:ext>
            </a:extLst>
          </p:cNvPr>
          <p:cNvSpPr/>
          <p:nvPr/>
        </p:nvSpPr>
        <p:spPr>
          <a:xfrm>
            <a:off x="4290523" y="1470423"/>
            <a:ext cx="1053101" cy="416818"/>
          </a:xfrm>
          <a:prstGeom prst="wedgeRoundRectCallout">
            <a:avLst>
              <a:gd name="adj1" fmla="val 164636"/>
              <a:gd name="adj2" fmla="val 13429"/>
              <a:gd name="adj3" fmla="val 16667"/>
            </a:avLst>
          </a:prstGeom>
          <a:noFill/>
          <a:ln w="12700">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Free</a:t>
            </a:r>
            <a:r>
              <a:rPr lang="zh-CN" altLang="en-US" dirty="0">
                <a:solidFill>
                  <a:srgbClr val="FF0000"/>
                </a:solidFill>
              </a:rPr>
              <a:t> </a:t>
            </a:r>
            <a:r>
              <a:rPr lang="en-US" altLang="zh-CN" dirty="0">
                <a:solidFill>
                  <a:srgbClr val="FF0000"/>
                </a:solidFill>
              </a:rPr>
              <a:t>Download</a:t>
            </a:r>
            <a:endParaRPr lang="en-US" dirty="0">
              <a:solidFill>
                <a:srgbClr val="FF0000"/>
              </a:solidFill>
            </a:endParaRPr>
          </a:p>
        </p:txBody>
      </p:sp>
    </p:spTree>
    <p:extLst>
      <p:ext uri="{BB962C8B-B14F-4D97-AF65-F5344CB8AC3E}">
        <p14:creationId xmlns:p14="http://schemas.microsoft.com/office/powerpoint/2010/main" val="201400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9D70-6D3B-B640-89F7-1F694598E023}"/>
              </a:ext>
            </a:extLst>
          </p:cNvPr>
          <p:cNvSpPr>
            <a:spLocks noGrp="1"/>
          </p:cNvSpPr>
          <p:nvPr>
            <p:ph type="title"/>
          </p:nvPr>
        </p:nvSpPr>
        <p:spPr/>
        <p:txBody>
          <a:bodyPr/>
          <a:lstStyle/>
          <a:p>
            <a:r>
              <a:rPr lang="en-US" altLang="zh-CN" dirty="0"/>
              <a:t>Infection</a:t>
            </a:r>
            <a:r>
              <a:rPr lang="zh-CN" altLang="en-US" dirty="0"/>
              <a:t> </a:t>
            </a:r>
            <a:r>
              <a:rPr lang="en-US" altLang="zh-CN" dirty="0"/>
              <a:t>Channel</a:t>
            </a:r>
            <a:r>
              <a:rPr lang="zh-CN" altLang="en-US" dirty="0"/>
              <a:t> </a:t>
            </a:r>
            <a:r>
              <a:rPr lang="en-US" altLang="zh-CN" dirty="0"/>
              <a:t>3:</a:t>
            </a:r>
            <a:r>
              <a:rPr lang="zh-CN" altLang="en-US" dirty="0"/>
              <a:t> </a:t>
            </a:r>
            <a:r>
              <a:rPr lang="en-US" altLang="zh-CN" dirty="0"/>
              <a:t>Vulnerability</a:t>
            </a:r>
            <a:r>
              <a:rPr lang="zh-CN" altLang="en-US" dirty="0"/>
              <a:t> </a:t>
            </a:r>
            <a:r>
              <a:rPr lang="en-US" altLang="zh-CN" dirty="0"/>
              <a:t>Exploitation</a:t>
            </a:r>
            <a:endParaRPr lang="en-US" dirty="0"/>
          </a:p>
        </p:txBody>
      </p:sp>
      <p:sp>
        <p:nvSpPr>
          <p:cNvPr id="4" name="Slide Number Placeholder 3">
            <a:extLst>
              <a:ext uri="{FF2B5EF4-FFF2-40B4-BE49-F238E27FC236}">
                <a16:creationId xmlns:a16="http://schemas.microsoft.com/office/drawing/2014/main" id="{5108AB69-560A-0345-9E47-C7DA45E88E64}"/>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38691B20-FEA9-4E44-B627-F35ECAD81403}"/>
              </a:ext>
            </a:extLst>
          </p:cNvPr>
          <p:cNvPicPr>
            <a:picLocks noChangeAspect="1"/>
          </p:cNvPicPr>
          <p:nvPr/>
        </p:nvPicPr>
        <p:blipFill>
          <a:blip r:embed="rId3"/>
          <a:stretch>
            <a:fillRect/>
          </a:stretch>
        </p:blipFill>
        <p:spPr>
          <a:xfrm>
            <a:off x="1127287" y="3519958"/>
            <a:ext cx="3385043" cy="1466113"/>
          </a:xfrm>
          <a:prstGeom prst="rect">
            <a:avLst/>
          </a:prstGeom>
        </p:spPr>
      </p:pic>
      <p:pic>
        <p:nvPicPr>
          <p:cNvPr id="11" name="Picture 10">
            <a:extLst>
              <a:ext uri="{FF2B5EF4-FFF2-40B4-BE49-F238E27FC236}">
                <a16:creationId xmlns:a16="http://schemas.microsoft.com/office/drawing/2014/main" id="{D751B1AB-209A-9847-9928-4DC50509AFCA}"/>
              </a:ext>
            </a:extLst>
          </p:cNvPr>
          <p:cNvPicPr>
            <a:picLocks noChangeAspect="1"/>
          </p:cNvPicPr>
          <p:nvPr/>
        </p:nvPicPr>
        <p:blipFill>
          <a:blip r:embed="rId4"/>
          <a:stretch>
            <a:fillRect/>
          </a:stretch>
        </p:blipFill>
        <p:spPr>
          <a:xfrm>
            <a:off x="3319627" y="4176800"/>
            <a:ext cx="404223" cy="367475"/>
          </a:xfrm>
          <a:prstGeom prst="rect">
            <a:avLst/>
          </a:prstGeom>
        </p:spPr>
      </p:pic>
      <p:grpSp>
        <p:nvGrpSpPr>
          <p:cNvPr id="7" name="Group 6">
            <a:extLst>
              <a:ext uri="{FF2B5EF4-FFF2-40B4-BE49-F238E27FC236}">
                <a16:creationId xmlns:a16="http://schemas.microsoft.com/office/drawing/2014/main" id="{C0900DA9-B210-F540-9072-4630CC86A804}"/>
              </a:ext>
            </a:extLst>
          </p:cNvPr>
          <p:cNvGrpSpPr/>
          <p:nvPr/>
        </p:nvGrpSpPr>
        <p:grpSpPr>
          <a:xfrm>
            <a:off x="5552343" y="2792054"/>
            <a:ext cx="2852366" cy="1455808"/>
            <a:chOff x="6168792" y="2202313"/>
            <a:chExt cx="2852366" cy="1455808"/>
          </a:xfrm>
        </p:grpSpPr>
        <p:sp>
          <p:nvSpPr>
            <p:cNvPr id="6" name="Rounded Rectangle 5">
              <a:extLst>
                <a:ext uri="{FF2B5EF4-FFF2-40B4-BE49-F238E27FC236}">
                  <a16:creationId xmlns:a16="http://schemas.microsoft.com/office/drawing/2014/main" id="{C90A6491-94BB-4E43-8EA5-AE2BA7409D7C}"/>
                </a:ext>
              </a:extLst>
            </p:cNvPr>
            <p:cNvSpPr/>
            <p:nvPr/>
          </p:nvSpPr>
          <p:spPr>
            <a:xfrm>
              <a:off x="6324192" y="2667427"/>
              <a:ext cx="2696966" cy="990694"/>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Calibri" panose="020F0502020204030204" pitchFamily="34" charset="0"/>
                  <a:cs typeface="Calibri" panose="020F0502020204030204" pitchFamily="34" charset="0"/>
                </a:rPr>
                <a:t>Why</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not</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Always</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Rely</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on</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Vulnerability</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Exploitation</a:t>
              </a:r>
              <a:r>
                <a:rPr lang="zh-CN" altLang="en-US" sz="1600" dirty="0">
                  <a:solidFill>
                    <a:schemeClr val="tx1"/>
                  </a:solidFill>
                  <a:latin typeface="Calibri" panose="020F0502020204030204" pitchFamily="34" charset="0"/>
                  <a:cs typeface="Calibri" panose="020F0502020204030204" pitchFamily="34" charset="0"/>
                </a:rPr>
                <a:t> </a:t>
              </a:r>
              <a:endParaRPr lang="en-US" altLang="zh-CN" sz="1600" dirty="0">
                <a:solidFill>
                  <a:schemeClr val="tx1"/>
                </a:solidFill>
                <a:latin typeface="Calibri" panose="020F0502020204030204" pitchFamily="34" charset="0"/>
                <a:cs typeface="Calibri" panose="020F0502020204030204" pitchFamily="34" charset="0"/>
              </a:endParaRPr>
            </a:p>
            <a:p>
              <a:pPr algn="ctr"/>
              <a:r>
                <a:rPr lang="en-US" altLang="zh-CN" sz="1600" dirty="0">
                  <a:solidFill>
                    <a:schemeClr val="tx1"/>
                  </a:solidFill>
                  <a:latin typeface="Calibri" panose="020F0502020204030204" pitchFamily="34" charset="0"/>
                  <a:cs typeface="Calibri" panose="020F0502020204030204" pitchFamily="34" charset="0"/>
                </a:rPr>
                <a:t>for</a:t>
              </a:r>
              <a:r>
                <a:rPr lang="zh-CN" altLang="en-US" sz="1600" dirty="0">
                  <a:solidFill>
                    <a:schemeClr val="tx1"/>
                  </a:solidFill>
                  <a:latin typeface="Calibri" panose="020F0502020204030204" pitchFamily="34" charset="0"/>
                  <a:cs typeface="Calibri" panose="020F0502020204030204" pitchFamily="34" charset="0"/>
                </a:rPr>
                <a:t> </a:t>
              </a:r>
              <a:r>
                <a:rPr lang="en-US" altLang="zh-CN" sz="1600" dirty="0">
                  <a:solidFill>
                    <a:schemeClr val="tx1"/>
                  </a:solidFill>
                  <a:latin typeface="Calibri" panose="020F0502020204030204" pitchFamily="34" charset="0"/>
                  <a:cs typeface="Calibri" panose="020F0502020204030204" pitchFamily="34" charset="0"/>
                </a:rPr>
                <a:t>Infection?</a:t>
              </a:r>
              <a:endParaRPr lang="en-US" sz="1600" dirty="0">
                <a:solidFill>
                  <a:schemeClr val="tx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52A6BF1-9205-E245-BBD4-6B9DD264DAF5}"/>
                </a:ext>
              </a:extLst>
            </p:cNvPr>
            <p:cNvPicPr>
              <a:picLocks noChangeAspect="1"/>
            </p:cNvPicPr>
            <p:nvPr/>
          </p:nvPicPr>
          <p:blipFill>
            <a:blip r:embed="rId5"/>
            <a:stretch>
              <a:fillRect/>
            </a:stretch>
          </p:blipFill>
          <p:spPr>
            <a:xfrm>
              <a:off x="6168792" y="2202313"/>
              <a:ext cx="653248" cy="653248"/>
            </a:xfrm>
            <a:prstGeom prst="rect">
              <a:avLst/>
            </a:prstGeom>
          </p:spPr>
        </p:pic>
      </p:grpSp>
      <p:sp>
        <p:nvSpPr>
          <p:cNvPr id="13" name="Rectangle 12">
            <a:extLst>
              <a:ext uri="{FF2B5EF4-FFF2-40B4-BE49-F238E27FC236}">
                <a16:creationId xmlns:a16="http://schemas.microsoft.com/office/drawing/2014/main" id="{EECC69F0-B452-B34B-B52A-C5016B47AFBC}"/>
              </a:ext>
            </a:extLst>
          </p:cNvPr>
          <p:cNvSpPr/>
          <p:nvPr/>
        </p:nvSpPr>
        <p:spPr>
          <a:xfrm>
            <a:off x="154429" y="1172369"/>
            <a:ext cx="4721616" cy="2400657"/>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Infection</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Process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r>
              <a:rPr lang="en-US" altLang="zh-CN" sz="2400" dirty="0">
                <a:solidFill>
                  <a:srgbClr val="FF0000"/>
                </a:solidFill>
                <a:latin typeface="Calibri" panose="020F0502020204030204" pitchFamily="34" charset="0"/>
                <a:cs typeface="Calibri" panose="020F0502020204030204" pitchFamily="34" charset="0"/>
              </a:rPr>
              <a:t>proactive</a:t>
            </a:r>
            <a:r>
              <a:rPr lang="zh-CN" altLang="en-US" sz="2400" dirty="0">
                <a:solidFill>
                  <a:srgbClr val="FF0000"/>
                </a:solidFill>
                <a:latin typeface="Calibri" panose="020F0502020204030204" pitchFamily="34" charset="0"/>
                <a:cs typeface="Calibri" panose="020F0502020204030204" pitchFamily="34" charset="0"/>
              </a:rPr>
              <a:t> </a:t>
            </a:r>
            <a:r>
              <a:rPr lang="en-US" altLang="zh-CN" sz="2400" dirty="0">
                <a:solidFill>
                  <a:srgbClr val="FF0000"/>
                </a:solidFill>
                <a:latin typeface="Calibri" panose="020F0502020204030204" pitchFamily="34" charset="0"/>
                <a:cs typeface="Calibri" panose="020F0502020204030204" pitchFamily="34" charset="0"/>
              </a:rPr>
              <a:t>attack</a:t>
            </a:r>
            <a:r>
              <a:rPr lang="en-US" altLang="zh-CN" sz="2400" dirty="0">
                <a:latin typeface="Calibri" panose="020F0502020204030204" pitchFamily="34" charset="0"/>
                <a:cs typeface="Calibri" panose="020F0502020204030204" pitchFamily="34" charset="0"/>
              </a:rPr>
              <a:t>)</a:t>
            </a:r>
          </a:p>
          <a:p>
            <a:endParaRPr lang="en-US" altLang="zh-CN" sz="18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finds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access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victim’s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machine</a:t>
            </a: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exploits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vulnerability</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in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victim’s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machine</a:t>
            </a:r>
          </a:p>
          <a:p>
            <a:pPr marL="285750" indent="-285750">
              <a:buFont typeface="Wingdings" pitchFamily="2" charset="2"/>
              <a:buChar char="Ø"/>
            </a:pPr>
            <a:endParaRPr lang="en-US" altLang="zh-CN" sz="1800" i="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latin typeface="Calibri" panose="020F0502020204030204" pitchFamily="34" charset="0"/>
                <a:cs typeface="Calibri" panose="020F0502020204030204" pitchFamily="34" charset="0"/>
              </a:rPr>
              <a:t>Attacker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plants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ransomware</a:t>
            </a:r>
          </a:p>
        </p:txBody>
      </p:sp>
      <p:grpSp>
        <p:nvGrpSpPr>
          <p:cNvPr id="17" name="Group 16">
            <a:extLst>
              <a:ext uri="{FF2B5EF4-FFF2-40B4-BE49-F238E27FC236}">
                <a16:creationId xmlns:a16="http://schemas.microsoft.com/office/drawing/2014/main" id="{398F8D4B-4769-5E49-AE3A-5DFB9FB9A8EC}"/>
              </a:ext>
            </a:extLst>
          </p:cNvPr>
          <p:cNvGrpSpPr/>
          <p:nvPr/>
        </p:nvGrpSpPr>
        <p:grpSpPr>
          <a:xfrm>
            <a:off x="5329123" y="1516607"/>
            <a:ext cx="3249768" cy="1145425"/>
            <a:chOff x="5329123" y="1516607"/>
            <a:chExt cx="3249768" cy="1145425"/>
          </a:xfrm>
        </p:grpSpPr>
        <p:sp>
          <p:nvSpPr>
            <p:cNvPr id="9" name="Rounded Rectangle 8">
              <a:extLst>
                <a:ext uri="{FF2B5EF4-FFF2-40B4-BE49-F238E27FC236}">
                  <a16:creationId xmlns:a16="http://schemas.microsoft.com/office/drawing/2014/main" id="{B4BD71CF-5B3E-CE4D-8586-B9C54ED84FBE}"/>
                </a:ext>
              </a:extLst>
            </p:cNvPr>
            <p:cNvSpPr/>
            <p:nvPr/>
          </p:nvSpPr>
          <p:spPr>
            <a:xfrm>
              <a:off x="5533560" y="1839074"/>
              <a:ext cx="3045331" cy="822958"/>
            </a:xfrm>
            <a:prstGeom prst="round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222222"/>
                </a:solidFill>
                <a:latin typeface="Calibri" panose="020F0502020204030204" pitchFamily="34" charset="0"/>
                <a:cs typeface="Calibri" panose="020F0502020204030204" pitchFamily="34" charset="0"/>
              </a:endParaRPr>
            </a:p>
            <a:p>
              <a:pPr algn="ctr"/>
              <a:r>
                <a:rPr lang="en-US" altLang="zh-CN" dirty="0">
                  <a:solidFill>
                    <a:srgbClr val="222222"/>
                  </a:solidFill>
                  <a:latin typeface="Calibri" panose="020F0502020204030204" pitchFamily="34" charset="0"/>
                  <a:cs typeface="Calibri" panose="020F0502020204030204" pitchFamily="34" charset="0"/>
                </a:rPr>
                <a:t>In</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the</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WannaCry</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attack,</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the</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attacker</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exploited</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a</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Windows</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vulnerability</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to</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plant</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encryption</a:t>
              </a:r>
              <a:r>
                <a:rPr lang="zh-CN" altLang="en-US" dirty="0">
                  <a:solidFill>
                    <a:srgbClr val="222222"/>
                  </a:solidFill>
                  <a:latin typeface="Calibri" panose="020F0502020204030204" pitchFamily="34" charset="0"/>
                  <a:cs typeface="Calibri" panose="020F0502020204030204" pitchFamily="34" charset="0"/>
                </a:rPr>
                <a:t> </a:t>
              </a:r>
              <a:r>
                <a:rPr lang="en-US" altLang="zh-CN" dirty="0">
                  <a:solidFill>
                    <a:srgbClr val="222222"/>
                  </a:solidFill>
                  <a:latin typeface="Calibri" panose="020F0502020204030204" pitchFamily="34" charset="0"/>
                  <a:cs typeface="Calibri" panose="020F0502020204030204" pitchFamily="34" charset="0"/>
                </a:rPr>
                <a:t>ransomware.</a:t>
              </a:r>
              <a:r>
                <a:rPr lang="zh-CN" altLang="en-US" dirty="0">
                  <a:solidFill>
                    <a:srgbClr val="222222"/>
                  </a:solidFill>
                  <a:latin typeface="Calibri" panose="020F0502020204030204" pitchFamily="34" charset="0"/>
                  <a:cs typeface="Calibri" panose="020F0502020204030204" pitchFamily="34" charset="0"/>
                </a:rPr>
                <a:t> </a:t>
              </a:r>
              <a:endParaRPr lang="en-US" dirty="0">
                <a:solidFill>
                  <a:srgbClr val="222222"/>
                </a:solidFill>
                <a:latin typeface="Calibri" panose="020F0502020204030204" pitchFamily="34" charset="0"/>
                <a:cs typeface="Calibri" panose="020F0502020204030204" pitchFamily="34" charset="0"/>
              </a:endParaRPr>
            </a:p>
            <a:p>
              <a:pPr algn="ctr"/>
              <a:endParaRPr lang="en-US" dirty="0"/>
            </a:p>
          </p:txBody>
        </p:sp>
        <p:pic>
          <p:nvPicPr>
            <p:cNvPr id="16" name="Picture 15">
              <a:extLst>
                <a:ext uri="{FF2B5EF4-FFF2-40B4-BE49-F238E27FC236}">
                  <a16:creationId xmlns:a16="http://schemas.microsoft.com/office/drawing/2014/main" id="{0723C4C8-3119-1543-A2F8-F13D74A45849}"/>
                </a:ext>
              </a:extLst>
            </p:cNvPr>
            <p:cNvPicPr>
              <a:picLocks noChangeAspect="1"/>
            </p:cNvPicPr>
            <p:nvPr/>
          </p:nvPicPr>
          <p:blipFill>
            <a:blip r:embed="rId6"/>
            <a:stretch>
              <a:fillRect/>
            </a:stretch>
          </p:blipFill>
          <p:spPr>
            <a:xfrm rot="21303330">
              <a:off x="5329123" y="1516607"/>
              <a:ext cx="1099687" cy="384890"/>
            </a:xfrm>
            <a:prstGeom prst="rect">
              <a:avLst/>
            </a:prstGeom>
          </p:spPr>
        </p:pic>
      </p:grpSp>
    </p:spTree>
    <p:extLst>
      <p:ext uri="{BB962C8B-B14F-4D97-AF65-F5344CB8AC3E}">
        <p14:creationId xmlns:p14="http://schemas.microsoft.com/office/powerpoint/2010/main" val="13697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9ABC-8A3A-7147-B675-DF1E83CB7F32}"/>
              </a:ext>
            </a:extLst>
          </p:cNvPr>
          <p:cNvSpPr>
            <a:spLocks noGrp="1"/>
          </p:cNvSpPr>
          <p:nvPr>
            <p:ph type="title"/>
          </p:nvPr>
        </p:nvSpPr>
        <p:spPr/>
        <p:txBody>
          <a:bodyPr/>
          <a:lstStyle/>
          <a:p>
            <a:r>
              <a:rPr lang="en-US" altLang="zh-CN" dirty="0"/>
              <a:t>Attacking</a:t>
            </a:r>
            <a:r>
              <a:rPr lang="zh-CN" altLang="en-US" dirty="0"/>
              <a:t> </a:t>
            </a:r>
            <a:r>
              <a:rPr lang="en-US" altLang="zh-CN" dirty="0"/>
              <a:t>Process</a:t>
            </a:r>
            <a:endParaRPr lang="en-US" dirty="0"/>
          </a:p>
        </p:txBody>
      </p:sp>
      <p:sp>
        <p:nvSpPr>
          <p:cNvPr id="4" name="Slide Number Placeholder 3">
            <a:extLst>
              <a:ext uri="{FF2B5EF4-FFF2-40B4-BE49-F238E27FC236}">
                <a16:creationId xmlns:a16="http://schemas.microsoft.com/office/drawing/2014/main" id="{F73C963E-2B8C-BC40-82D9-859D2090D9BE}"/>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14</a:t>
            </a:fld>
            <a:endParaRPr lang="en"/>
          </a:p>
        </p:txBody>
      </p:sp>
      <p:pic>
        <p:nvPicPr>
          <p:cNvPr id="11" name="Picture 10">
            <a:extLst>
              <a:ext uri="{FF2B5EF4-FFF2-40B4-BE49-F238E27FC236}">
                <a16:creationId xmlns:a16="http://schemas.microsoft.com/office/drawing/2014/main" id="{A0751CEF-4F8B-7E47-BAC0-48494899906B}"/>
              </a:ext>
            </a:extLst>
          </p:cNvPr>
          <p:cNvPicPr>
            <a:picLocks noChangeAspect="1"/>
          </p:cNvPicPr>
          <p:nvPr/>
        </p:nvPicPr>
        <p:blipFill>
          <a:blip r:embed="rId3"/>
          <a:stretch>
            <a:fillRect/>
          </a:stretch>
        </p:blipFill>
        <p:spPr>
          <a:xfrm>
            <a:off x="305540" y="3902956"/>
            <a:ext cx="1281414" cy="961061"/>
          </a:xfrm>
          <a:prstGeom prst="rect">
            <a:avLst/>
          </a:prstGeom>
        </p:spPr>
      </p:pic>
      <p:pic>
        <p:nvPicPr>
          <p:cNvPr id="12" name="Picture 11">
            <a:extLst>
              <a:ext uri="{FF2B5EF4-FFF2-40B4-BE49-F238E27FC236}">
                <a16:creationId xmlns:a16="http://schemas.microsoft.com/office/drawing/2014/main" id="{1063549C-56D1-D047-8358-0D388FDACC14}"/>
              </a:ext>
            </a:extLst>
          </p:cNvPr>
          <p:cNvPicPr>
            <a:picLocks noChangeAspect="1"/>
          </p:cNvPicPr>
          <p:nvPr/>
        </p:nvPicPr>
        <p:blipFill>
          <a:blip r:embed="rId4"/>
          <a:stretch>
            <a:fillRect/>
          </a:stretch>
        </p:blipFill>
        <p:spPr>
          <a:xfrm>
            <a:off x="1954083" y="3890011"/>
            <a:ext cx="1112392" cy="970006"/>
          </a:xfrm>
          <a:prstGeom prst="rect">
            <a:avLst/>
          </a:prstGeom>
        </p:spPr>
      </p:pic>
      <p:pic>
        <p:nvPicPr>
          <p:cNvPr id="13" name="Picture 12">
            <a:extLst>
              <a:ext uri="{FF2B5EF4-FFF2-40B4-BE49-F238E27FC236}">
                <a16:creationId xmlns:a16="http://schemas.microsoft.com/office/drawing/2014/main" id="{F68E0B5F-3345-6B40-8F28-01A120F74372}"/>
              </a:ext>
            </a:extLst>
          </p:cNvPr>
          <p:cNvPicPr>
            <a:picLocks noChangeAspect="1"/>
          </p:cNvPicPr>
          <p:nvPr/>
        </p:nvPicPr>
        <p:blipFill>
          <a:blip r:embed="rId5"/>
          <a:stretch>
            <a:fillRect/>
          </a:stretch>
        </p:blipFill>
        <p:spPr>
          <a:xfrm>
            <a:off x="3481823" y="3877057"/>
            <a:ext cx="1256584" cy="821418"/>
          </a:xfrm>
          <a:prstGeom prst="rect">
            <a:avLst/>
          </a:prstGeom>
        </p:spPr>
      </p:pic>
      <p:pic>
        <p:nvPicPr>
          <p:cNvPr id="14" name="Picture 13">
            <a:extLst>
              <a:ext uri="{FF2B5EF4-FFF2-40B4-BE49-F238E27FC236}">
                <a16:creationId xmlns:a16="http://schemas.microsoft.com/office/drawing/2014/main" id="{DDD0F44A-C60E-704E-8DE0-9881FAA8D146}"/>
              </a:ext>
            </a:extLst>
          </p:cNvPr>
          <p:cNvPicPr>
            <a:picLocks noChangeAspect="1"/>
          </p:cNvPicPr>
          <p:nvPr/>
        </p:nvPicPr>
        <p:blipFill>
          <a:blip r:embed="rId6"/>
          <a:stretch>
            <a:fillRect/>
          </a:stretch>
        </p:blipFill>
        <p:spPr>
          <a:xfrm>
            <a:off x="7273369" y="3808554"/>
            <a:ext cx="1142144" cy="889921"/>
          </a:xfrm>
          <a:prstGeom prst="rect">
            <a:avLst/>
          </a:prstGeom>
        </p:spPr>
      </p:pic>
      <p:sp>
        <p:nvSpPr>
          <p:cNvPr id="15" name="Curved Up Arrow 14">
            <a:extLst>
              <a:ext uri="{FF2B5EF4-FFF2-40B4-BE49-F238E27FC236}">
                <a16:creationId xmlns:a16="http://schemas.microsoft.com/office/drawing/2014/main" id="{FCD33CB1-A0E4-AC4D-93CE-67CD1107E2D5}"/>
              </a:ext>
            </a:extLst>
          </p:cNvPr>
          <p:cNvSpPr/>
          <p:nvPr/>
        </p:nvSpPr>
        <p:spPr>
          <a:xfrm flipV="1">
            <a:off x="1129768" y="3437838"/>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Up Arrow 15">
            <a:extLst>
              <a:ext uri="{FF2B5EF4-FFF2-40B4-BE49-F238E27FC236}">
                <a16:creationId xmlns:a16="http://schemas.microsoft.com/office/drawing/2014/main" id="{A9BEA6E5-12E9-BE4D-B43F-C80754C6614C}"/>
              </a:ext>
            </a:extLst>
          </p:cNvPr>
          <p:cNvSpPr/>
          <p:nvPr/>
        </p:nvSpPr>
        <p:spPr>
          <a:xfrm flipV="1">
            <a:off x="2624967" y="3418787"/>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Up Arrow 16">
            <a:extLst>
              <a:ext uri="{FF2B5EF4-FFF2-40B4-BE49-F238E27FC236}">
                <a16:creationId xmlns:a16="http://schemas.microsoft.com/office/drawing/2014/main" id="{6ED5EA14-C3BD-094B-ACA5-4903549F6BEF}"/>
              </a:ext>
            </a:extLst>
          </p:cNvPr>
          <p:cNvSpPr/>
          <p:nvPr/>
        </p:nvSpPr>
        <p:spPr>
          <a:xfrm flipV="1">
            <a:off x="6554133" y="3399265"/>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2">
            <a:extLst>
              <a:ext uri="{FF2B5EF4-FFF2-40B4-BE49-F238E27FC236}">
                <a16:creationId xmlns:a16="http://schemas.microsoft.com/office/drawing/2014/main" id="{D3DD16AE-46E6-B84B-B302-0607C215D0A7}"/>
              </a:ext>
            </a:extLst>
          </p:cNvPr>
          <p:cNvSpPr>
            <a:spLocks noGrp="1"/>
          </p:cNvSpPr>
          <p:nvPr>
            <p:ph type="body" idx="1"/>
          </p:nvPr>
        </p:nvSpPr>
        <p:spPr>
          <a:xfrm>
            <a:off x="311700" y="1152475"/>
            <a:ext cx="8520600" cy="3416400"/>
          </a:xfrm>
        </p:spPr>
        <p:txBody>
          <a:bodyPr/>
          <a:lstStyle/>
          <a:p>
            <a:pPr>
              <a:buFont typeface="Wingdings" pitchFamily="2" charset="2"/>
              <a:buChar char="Ø"/>
            </a:pPr>
            <a:r>
              <a:rPr lang="en-US" altLang="zh-CN" sz="2000" dirty="0">
                <a:solidFill>
                  <a:schemeClr val="tx1"/>
                </a:solidFill>
                <a:latin typeface="Calibri" panose="020F0502020204030204" pitchFamily="34" charset="0"/>
                <a:cs typeface="Calibri" panose="020F0502020204030204" pitchFamily="34" charset="0"/>
              </a:rPr>
              <a:t>Communicate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with</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the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Control</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Server</a:t>
            </a:r>
          </a:p>
          <a:p>
            <a:pPr>
              <a:buFont typeface="Wingdings" pitchFamily="2" charset="2"/>
              <a:buChar char="Ø"/>
            </a:pPr>
            <a:r>
              <a:rPr lang="en-US" altLang="zh-CN" sz="2000" dirty="0">
                <a:solidFill>
                  <a:schemeClr val="tx1"/>
                </a:solidFill>
                <a:latin typeface="Calibri" panose="020F0502020204030204" pitchFamily="34" charset="0"/>
                <a:cs typeface="Calibri" panose="020F0502020204030204" pitchFamily="34" charset="0"/>
              </a:rPr>
              <a:t>Encrypt</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Files </a:t>
            </a:r>
          </a:p>
          <a:p>
            <a:pPr>
              <a:buFont typeface="Wingdings" pitchFamily="2" charset="2"/>
              <a:buChar char="Ø"/>
            </a:pPr>
            <a:r>
              <a:rPr lang="en-US" altLang="zh-CN" sz="2000" dirty="0">
                <a:solidFill>
                  <a:schemeClr val="tx1"/>
                </a:solidFill>
                <a:latin typeface="Calibri" panose="020F0502020204030204" pitchFamily="34" charset="0"/>
                <a:cs typeface="Calibri" panose="020F0502020204030204" pitchFamily="34" charset="0"/>
              </a:rPr>
              <a:t>Destroy</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Original</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Files</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and</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Keys</a:t>
            </a:r>
          </a:p>
          <a:p>
            <a:pPr>
              <a:buFont typeface="Wingdings" pitchFamily="2" charset="2"/>
              <a:buChar char="Ø"/>
            </a:pPr>
            <a:r>
              <a:rPr lang="en-US" altLang="zh-CN" sz="2000" dirty="0">
                <a:solidFill>
                  <a:schemeClr val="tx1"/>
                </a:solidFill>
                <a:latin typeface="Calibri" panose="020F0502020204030204" pitchFamily="34" charset="0"/>
                <a:cs typeface="Calibri" panose="020F0502020204030204" pitchFamily="34" charset="0"/>
              </a:rPr>
              <a:t>Ask</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for</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Ransom</a:t>
            </a:r>
          </a:p>
          <a:p>
            <a:pPr>
              <a:buFont typeface="Wingdings" pitchFamily="2" charset="2"/>
              <a:buChar char="Ø"/>
            </a:pPr>
            <a:r>
              <a:rPr lang="en-US" altLang="zh-CN" sz="2000" dirty="0">
                <a:solidFill>
                  <a:schemeClr val="tx1"/>
                </a:solidFill>
                <a:latin typeface="Calibri" panose="020F0502020204030204" pitchFamily="34" charset="0"/>
                <a:cs typeface="Calibri" panose="020F0502020204030204" pitchFamily="34" charset="0"/>
              </a:rPr>
              <a:t>Unlock</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File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after</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Receiving</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Ransom </a:t>
            </a:r>
          </a:p>
          <a:p>
            <a:pPr>
              <a:buFont typeface="Wingdings" pitchFamily="2" charset="2"/>
              <a:buChar char="Ø"/>
            </a:pPr>
            <a:endParaRPr lang="en-US" altLang="zh-CN" sz="2000" dirty="0">
              <a:solidFill>
                <a:schemeClr val="tx1"/>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21BFC62F-4076-844F-8A35-EE537DC798F5}"/>
              </a:ext>
            </a:extLst>
          </p:cNvPr>
          <p:cNvPicPr>
            <a:picLocks noChangeAspect="1"/>
          </p:cNvPicPr>
          <p:nvPr/>
        </p:nvPicPr>
        <p:blipFill>
          <a:blip r:embed="rId7"/>
          <a:stretch>
            <a:fillRect/>
          </a:stretch>
        </p:blipFill>
        <p:spPr>
          <a:xfrm>
            <a:off x="5589789" y="3576260"/>
            <a:ext cx="1256585" cy="1256585"/>
          </a:xfrm>
          <a:prstGeom prst="rect">
            <a:avLst/>
          </a:prstGeom>
        </p:spPr>
      </p:pic>
      <p:sp>
        <p:nvSpPr>
          <p:cNvPr id="22" name="Curved Up Arrow 21">
            <a:extLst>
              <a:ext uri="{FF2B5EF4-FFF2-40B4-BE49-F238E27FC236}">
                <a16:creationId xmlns:a16="http://schemas.microsoft.com/office/drawing/2014/main" id="{E254FC8A-5115-5248-ABBC-73F5AFADF216}"/>
              </a:ext>
            </a:extLst>
          </p:cNvPr>
          <p:cNvSpPr/>
          <p:nvPr/>
        </p:nvSpPr>
        <p:spPr>
          <a:xfrm flipV="1">
            <a:off x="4527767" y="3399264"/>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235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a:xfrm>
            <a:off x="311700" y="445025"/>
            <a:ext cx="9186758" cy="572700"/>
          </a:xfrm>
        </p:spPr>
        <p:txBody>
          <a:bodyPr/>
          <a:lstStyle/>
          <a:p>
            <a:r>
              <a:rPr lang="en-US" altLang="zh-CN" dirty="0">
                <a:solidFill>
                  <a:schemeClr val="tx1"/>
                </a:solidFill>
                <a:latin typeface="+mj-lt"/>
                <a:cs typeface="Calibri" panose="020F0502020204030204" pitchFamily="34" charset="0"/>
              </a:rPr>
              <a:t>Attacking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Step</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1:</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Communicate</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with</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Control</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Server</a:t>
            </a:r>
            <a:br>
              <a:rPr lang="en-US" altLang="zh-CN" dirty="0">
                <a:solidFill>
                  <a:schemeClr val="tx1"/>
                </a:solidFill>
                <a:latin typeface="+mj-lt"/>
                <a:cs typeface="Calibri" panose="020F0502020204030204" pitchFamily="34" charset="0"/>
              </a:rPr>
            </a:br>
            <a:endParaRPr lang="en-US" dirty="0">
              <a:latin typeface="+mj-lt"/>
            </a:endParaRPr>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15</a:t>
            </a:fld>
            <a:endParaRPr lang="en"/>
          </a:p>
        </p:txBody>
      </p:sp>
      <p:grpSp>
        <p:nvGrpSpPr>
          <p:cNvPr id="17" name="Group 16">
            <a:extLst>
              <a:ext uri="{FF2B5EF4-FFF2-40B4-BE49-F238E27FC236}">
                <a16:creationId xmlns:a16="http://schemas.microsoft.com/office/drawing/2014/main" id="{FCBA6FF3-140A-AA4C-AF85-C50465F0917F}"/>
              </a:ext>
            </a:extLst>
          </p:cNvPr>
          <p:cNvGrpSpPr/>
          <p:nvPr/>
        </p:nvGrpSpPr>
        <p:grpSpPr>
          <a:xfrm>
            <a:off x="2118340" y="1107822"/>
            <a:ext cx="2501156" cy="1104891"/>
            <a:chOff x="2333560" y="1193070"/>
            <a:chExt cx="2501156" cy="1104891"/>
          </a:xfrm>
        </p:grpSpPr>
        <p:pic>
          <p:nvPicPr>
            <p:cNvPr id="6" name="Picture 5">
              <a:extLst>
                <a:ext uri="{FF2B5EF4-FFF2-40B4-BE49-F238E27FC236}">
                  <a16:creationId xmlns:a16="http://schemas.microsoft.com/office/drawing/2014/main" id="{D160C029-460A-664D-BD02-82BCF7009D8D}"/>
                </a:ext>
              </a:extLst>
            </p:cNvPr>
            <p:cNvPicPr>
              <a:picLocks noChangeAspect="1"/>
            </p:cNvPicPr>
            <p:nvPr/>
          </p:nvPicPr>
          <p:blipFill>
            <a:blip r:embed="rId3"/>
            <a:stretch>
              <a:fillRect/>
            </a:stretch>
          </p:blipFill>
          <p:spPr>
            <a:xfrm>
              <a:off x="2592495" y="1193070"/>
              <a:ext cx="980895" cy="855340"/>
            </a:xfrm>
            <a:prstGeom prst="rect">
              <a:avLst/>
            </a:prstGeom>
          </p:spPr>
        </p:pic>
        <p:sp>
          <p:nvSpPr>
            <p:cNvPr id="9" name="TextBox 8">
              <a:extLst>
                <a:ext uri="{FF2B5EF4-FFF2-40B4-BE49-F238E27FC236}">
                  <a16:creationId xmlns:a16="http://schemas.microsoft.com/office/drawing/2014/main" id="{3379BEB0-0B82-944B-9F90-17CB0B0580E4}"/>
                </a:ext>
              </a:extLst>
            </p:cNvPr>
            <p:cNvSpPr txBox="1"/>
            <p:nvPr/>
          </p:nvSpPr>
          <p:spPr>
            <a:xfrm>
              <a:off x="2333560" y="1990184"/>
              <a:ext cx="2501156" cy="307777"/>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Ransomware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(victim)</a:t>
              </a:r>
              <a:endParaRPr lang="en-US" dirty="0">
                <a:latin typeface="Calibri" panose="020F0502020204030204" pitchFamily="34" charset="0"/>
                <a:cs typeface="Calibri" panose="020F0502020204030204" pitchFamily="34" charset="0"/>
              </a:endParaRPr>
            </a:p>
          </p:txBody>
        </p:sp>
      </p:grpSp>
      <p:grpSp>
        <p:nvGrpSpPr>
          <p:cNvPr id="19" name="Group 18">
            <a:extLst>
              <a:ext uri="{FF2B5EF4-FFF2-40B4-BE49-F238E27FC236}">
                <a16:creationId xmlns:a16="http://schemas.microsoft.com/office/drawing/2014/main" id="{EEC67D41-3A10-004C-971E-9CF32FEDA58E}"/>
              </a:ext>
            </a:extLst>
          </p:cNvPr>
          <p:cNvGrpSpPr/>
          <p:nvPr/>
        </p:nvGrpSpPr>
        <p:grpSpPr>
          <a:xfrm>
            <a:off x="5443517" y="897121"/>
            <a:ext cx="2642144" cy="1236252"/>
            <a:chOff x="5463528" y="1027304"/>
            <a:chExt cx="2642144" cy="1236252"/>
          </a:xfrm>
        </p:grpSpPr>
        <p:grpSp>
          <p:nvGrpSpPr>
            <p:cNvPr id="11" name="Group 10">
              <a:extLst>
                <a:ext uri="{FF2B5EF4-FFF2-40B4-BE49-F238E27FC236}">
                  <a16:creationId xmlns:a16="http://schemas.microsoft.com/office/drawing/2014/main" id="{A845F83D-AAEE-D74F-8C1D-94BA0108F534}"/>
                </a:ext>
              </a:extLst>
            </p:cNvPr>
            <p:cNvGrpSpPr/>
            <p:nvPr/>
          </p:nvGrpSpPr>
          <p:grpSpPr>
            <a:xfrm>
              <a:off x="5650787" y="1027304"/>
              <a:ext cx="1121298" cy="1020859"/>
              <a:chOff x="6717613" y="1017725"/>
              <a:chExt cx="1590458" cy="1302815"/>
            </a:xfrm>
          </p:grpSpPr>
          <p:pic>
            <p:nvPicPr>
              <p:cNvPr id="7" name="Picture 6">
                <a:extLst>
                  <a:ext uri="{FF2B5EF4-FFF2-40B4-BE49-F238E27FC236}">
                    <a16:creationId xmlns:a16="http://schemas.microsoft.com/office/drawing/2014/main" id="{47093917-2E12-C149-94BC-174440C96F6C}"/>
                  </a:ext>
                </a:extLst>
              </p:cNvPr>
              <p:cNvPicPr>
                <a:picLocks noChangeAspect="1"/>
              </p:cNvPicPr>
              <p:nvPr/>
            </p:nvPicPr>
            <p:blipFill>
              <a:blip r:embed="rId4"/>
              <a:stretch>
                <a:fillRect/>
              </a:stretch>
            </p:blipFill>
            <p:spPr>
              <a:xfrm>
                <a:off x="6717613" y="1017725"/>
                <a:ext cx="626834" cy="682648"/>
              </a:xfrm>
              <a:prstGeom prst="rect">
                <a:avLst/>
              </a:prstGeom>
            </p:spPr>
          </p:pic>
          <p:pic>
            <p:nvPicPr>
              <p:cNvPr id="8" name="Picture 7">
                <a:extLst>
                  <a:ext uri="{FF2B5EF4-FFF2-40B4-BE49-F238E27FC236}">
                    <a16:creationId xmlns:a16="http://schemas.microsoft.com/office/drawing/2014/main" id="{8EB928DE-D941-1D4B-9713-85F29D0F6DE5}"/>
                  </a:ext>
                </a:extLst>
              </p:cNvPr>
              <p:cNvPicPr>
                <a:picLocks noChangeAspect="1"/>
              </p:cNvPicPr>
              <p:nvPr/>
            </p:nvPicPr>
            <p:blipFill>
              <a:blip r:embed="rId5"/>
              <a:stretch>
                <a:fillRect/>
              </a:stretch>
            </p:blipFill>
            <p:spPr>
              <a:xfrm>
                <a:off x="7077318" y="1276117"/>
                <a:ext cx="1230753" cy="1044423"/>
              </a:xfrm>
              <a:prstGeom prst="rect">
                <a:avLst/>
              </a:prstGeom>
            </p:spPr>
          </p:pic>
        </p:grpSp>
        <p:sp>
          <p:nvSpPr>
            <p:cNvPr id="10" name="TextBox 9">
              <a:extLst>
                <a:ext uri="{FF2B5EF4-FFF2-40B4-BE49-F238E27FC236}">
                  <a16:creationId xmlns:a16="http://schemas.microsoft.com/office/drawing/2014/main" id="{EAFAA70F-A7BE-7A45-9395-598E5B9919C9}"/>
                </a:ext>
              </a:extLst>
            </p:cNvPr>
            <p:cNvSpPr txBox="1"/>
            <p:nvPr/>
          </p:nvSpPr>
          <p:spPr>
            <a:xfrm>
              <a:off x="5463528" y="1955779"/>
              <a:ext cx="2642144" cy="307777"/>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Command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control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server</a:t>
              </a:r>
              <a:endParaRPr lang="en-US" dirty="0">
                <a:latin typeface="Calibri" panose="020F0502020204030204" pitchFamily="34" charset="0"/>
                <a:cs typeface="Calibri" panose="020F0502020204030204" pitchFamily="34" charset="0"/>
              </a:endParaRPr>
            </a:p>
          </p:txBody>
        </p:sp>
      </p:grpSp>
      <p:cxnSp>
        <p:nvCxnSpPr>
          <p:cNvPr id="13" name="Straight Arrow Connector 12">
            <a:extLst>
              <a:ext uri="{FF2B5EF4-FFF2-40B4-BE49-F238E27FC236}">
                <a16:creationId xmlns:a16="http://schemas.microsoft.com/office/drawing/2014/main" id="{F5F679B9-5422-ED41-86F1-1A1353650949}"/>
              </a:ext>
            </a:extLst>
          </p:cNvPr>
          <p:cNvCxnSpPr/>
          <p:nvPr/>
        </p:nvCxnSpPr>
        <p:spPr>
          <a:xfrm>
            <a:off x="2771255" y="2309113"/>
            <a:ext cx="0" cy="268490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540B1D-8789-9143-B8AC-23F87BC22129}"/>
              </a:ext>
            </a:extLst>
          </p:cNvPr>
          <p:cNvCxnSpPr/>
          <p:nvPr/>
        </p:nvCxnSpPr>
        <p:spPr>
          <a:xfrm>
            <a:off x="6420174" y="2308865"/>
            <a:ext cx="0" cy="268490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B520B1D-0184-724D-861A-18A59964E0C2}"/>
              </a:ext>
            </a:extLst>
          </p:cNvPr>
          <p:cNvGrpSpPr/>
          <p:nvPr/>
        </p:nvGrpSpPr>
        <p:grpSpPr>
          <a:xfrm>
            <a:off x="14995" y="898212"/>
            <a:ext cx="2057386" cy="1030900"/>
            <a:chOff x="5855092" y="2308132"/>
            <a:chExt cx="2891044" cy="1187575"/>
          </a:xfrm>
        </p:grpSpPr>
        <p:sp>
          <p:nvSpPr>
            <p:cNvPr id="23" name="Rounded Rectangle 22">
              <a:extLst>
                <a:ext uri="{FF2B5EF4-FFF2-40B4-BE49-F238E27FC236}">
                  <a16:creationId xmlns:a16="http://schemas.microsoft.com/office/drawing/2014/main" id="{041EF18D-9889-C74E-B6E0-3679111FB04A}"/>
                </a:ext>
              </a:extLst>
            </p:cNvPr>
            <p:cNvSpPr/>
            <p:nvPr/>
          </p:nvSpPr>
          <p:spPr>
            <a:xfrm>
              <a:off x="6049170" y="2798210"/>
              <a:ext cx="2696966" cy="697497"/>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Why</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Communicate?</a:t>
              </a:r>
              <a:endParaRPr 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726C377C-AE46-5E47-9D8C-71003F11B2D0}"/>
                </a:ext>
              </a:extLst>
            </p:cNvPr>
            <p:cNvPicPr>
              <a:picLocks noChangeAspect="1"/>
            </p:cNvPicPr>
            <p:nvPr/>
          </p:nvPicPr>
          <p:blipFill>
            <a:blip r:embed="rId6"/>
            <a:stretch>
              <a:fillRect/>
            </a:stretch>
          </p:blipFill>
          <p:spPr>
            <a:xfrm>
              <a:off x="5855092" y="2308132"/>
              <a:ext cx="653248" cy="653248"/>
            </a:xfrm>
            <a:prstGeom prst="rect">
              <a:avLst/>
            </a:prstGeom>
          </p:spPr>
        </p:pic>
      </p:grpSp>
      <p:grpSp>
        <p:nvGrpSpPr>
          <p:cNvPr id="48" name="Group 47">
            <a:extLst>
              <a:ext uri="{FF2B5EF4-FFF2-40B4-BE49-F238E27FC236}">
                <a16:creationId xmlns:a16="http://schemas.microsoft.com/office/drawing/2014/main" id="{577549CB-EB6D-B449-A5AC-E09B81ABD88F}"/>
              </a:ext>
            </a:extLst>
          </p:cNvPr>
          <p:cNvGrpSpPr/>
          <p:nvPr/>
        </p:nvGrpSpPr>
        <p:grpSpPr>
          <a:xfrm>
            <a:off x="54653" y="2218792"/>
            <a:ext cx="6519326" cy="869410"/>
            <a:chOff x="54653" y="2218792"/>
            <a:chExt cx="6519326" cy="869410"/>
          </a:xfrm>
        </p:grpSpPr>
        <p:grpSp>
          <p:nvGrpSpPr>
            <p:cNvPr id="29" name="Group 28">
              <a:extLst>
                <a:ext uri="{FF2B5EF4-FFF2-40B4-BE49-F238E27FC236}">
                  <a16:creationId xmlns:a16="http://schemas.microsoft.com/office/drawing/2014/main" id="{CE24C0B3-3BBB-9542-8F79-70EB707B6BBE}"/>
                </a:ext>
              </a:extLst>
            </p:cNvPr>
            <p:cNvGrpSpPr/>
            <p:nvPr/>
          </p:nvGrpSpPr>
          <p:grpSpPr>
            <a:xfrm rot="21341246">
              <a:off x="2794753" y="2320940"/>
              <a:ext cx="3779226" cy="767262"/>
              <a:chOff x="2986475" y="2409759"/>
              <a:chExt cx="3779226" cy="767262"/>
            </a:xfrm>
          </p:grpSpPr>
          <p:cxnSp>
            <p:nvCxnSpPr>
              <p:cNvPr id="16" name="Straight Arrow Connector 15">
                <a:extLst>
                  <a:ext uri="{FF2B5EF4-FFF2-40B4-BE49-F238E27FC236}">
                    <a16:creationId xmlns:a16="http://schemas.microsoft.com/office/drawing/2014/main" id="{6172C59C-9F9F-F942-A84B-3559A6E751B9}"/>
                  </a:ext>
                </a:extLst>
              </p:cNvPr>
              <p:cNvCxnSpPr>
                <a:cxnSpLocks/>
              </p:cNvCxnSpPr>
              <p:nvPr/>
            </p:nvCxnSpPr>
            <p:spPr>
              <a:xfrm>
                <a:off x="2986475" y="2409759"/>
                <a:ext cx="3597549" cy="767262"/>
              </a:xfrm>
              <a:prstGeom prst="straightConnector1">
                <a:avLst/>
              </a:prstGeom>
              <a:ln>
                <a:solidFill>
                  <a:srgbClr val="4E8F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689A06-B4B4-D248-A2C1-148D9F94A4DB}"/>
                  </a:ext>
                </a:extLst>
              </p:cNvPr>
              <p:cNvSpPr txBox="1"/>
              <p:nvPr/>
            </p:nvSpPr>
            <p:spPr>
              <a:xfrm rot="720652">
                <a:off x="3570438" y="2602867"/>
                <a:ext cx="3195263" cy="307777"/>
              </a:xfrm>
              <a:prstGeom prst="rect">
                <a:avLst/>
              </a:prstGeom>
              <a:noFill/>
            </p:spPr>
            <p:txBody>
              <a:bodyPr wrap="square" rtlCol="0">
                <a:spAutoFit/>
              </a:bodyPr>
              <a:lstStyle/>
              <a:p>
                <a:r>
                  <a:rPr lang="en-US" altLang="zh-CN" dirty="0">
                    <a:solidFill>
                      <a:srgbClr val="4E8F00"/>
                    </a:solidFill>
                  </a:rPr>
                  <a:t>1.</a:t>
                </a:r>
                <a:r>
                  <a:rPr lang="zh-CN" altLang="en-US" dirty="0">
                    <a:solidFill>
                      <a:srgbClr val="4E8F00"/>
                    </a:solidFill>
                  </a:rPr>
                  <a:t> </a:t>
                </a:r>
                <a:r>
                  <a:rPr lang="en-US" altLang="zh-CN" dirty="0">
                    <a:solidFill>
                      <a:srgbClr val="4E8F00"/>
                    </a:solidFill>
                  </a:rPr>
                  <a:t>Identity</a:t>
                </a:r>
                <a:r>
                  <a:rPr lang="zh-CN" altLang="en-US" dirty="0">
                    <a:solidFill>
                      <a:srgbClr val="4E8F00"/>
                    </a:solidFill>
                  </a:rPr>
                  <a:t> </a:t>
                </a:r>
                <a:r>
                  <a:rPr lang="en-US" altLang="zh-CN" dirty="0">
                    <a:solidFill>
                      <a:srgbClr val="4E8F00"/>
                    </a:solidFill>
                  </a:rPr>
                  <a:t>of</a:t>
                </a:r>
                <a:r>
                  <a:rPr lang="zh-CN" altLang="en-US" dirty="0">
                    <a:solidFill>
                      <a:srgbClr val="4E8F00"/>
                    </a:solidFill>
                  </a:rPr>
                  <a:t> </a:t>
                </a:r>
                <a:r>
                  <a:rPr lang="en-US" altLang="zh-CN" dirty="0">
                    <a:solidFill>
                      <a:srgbClr val="4E8F00"/>
                    </a:solidFill>
                  </a:rPr>
                  <a:t>the</a:t>
                </a:r>
                <a:r>
                  <a:rPr lang="zh-CN" altLang="en-US" dirty="0">
                    <a:solidFill>
                      <a:srgbClr val="4E8F00"/>
                    </a:solidFill>
                  </a:rPr>
                  <a:t> </a:t>
                </a:r>
                <a:r>
                  <a:rPr lang="en-US" altLang="zh-CN" dirty="0">
                    <a:solidFill>
                      <a:srgbClr val="4E8F00"/>
                    </a:solidFill>
                  </a:rPr>
                  <a:t>victim</a:t>
                </a:r>
                <a:endParaRPr lang="en-US" dirty="0">
                  <a:solidFill>
                    <a:srgbClr val="4E8F00"/>
                  </a:solidFill>
                </a:endParaRPr>
              </a:p>
            </p:txBody>
          </p:sp>
        </p:grpSp>
        <p:sp>
          <p:nvSpPr>
            <p:cNvPr id="43" name="TextBox 42">
              <a:extLst>
                <a:ext uri="{FF2B5EF4-FFF2-40B4-BE49-F238E27FC236}">
                  <a16:creationId xmlns:a16="http://schemas.microsoft.com/office/drawing/2014/main" id="{103C9D36-525F-E447-AD20-419C4E8A14AD}"/>
                </a:ext>
              </a:extLst>
            </p:cNvPr>
            <p:cNvSpPr txBox="1"/>
            <p:nvPr/>
          </p:nvSpPr>
          <p:spPr>
            <a:xfrm>
              <a:off x="54653" y="2218792"/>
              <a:ext cx="2556303" cy="523220"/>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Check</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liveness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server</a:t>
              </a:r>
            </a:p>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Send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identify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victim</a:t>
              </a:r>
              <a:endParaRPr lang="en-US" dirty="0">
                <a:latin typeface="Calibri" panose="020F0502020204030204" pitchFamily="34" charset="0"/>
                <a:cs typeface="Calibri" panose="020F0502020204030204" pitchFamily="34" charset="0"/>
              </a:endParaRPr>
            </a:p>
          </p:txBody>
        </p:sp>
        <p:sp>
          <p:nvSpPr>
            <p:cNvPr id="47" name="Curved Up Arrow 46">
              <a:extLst>
                <a:ext uri="{FF2B5EF4-FFF2-40B4-BE49-F238E27FC236}">
                  <a16:creationId xmlns:a16="http://schemas.microsoft.com/office/drawing/2014/main" id="{F71E4B5A-1CF7-974F-98A8-9D828729E379}"/>
                </a:ext>
              </a:extLst>
            </p:cNvPr>
            <p:cNvSpPr/>
            <p:nvPr/>
          </p:nvSpPr>
          <p:spPr>
            <a:xfrm>
              <a:off x="2436987" y="2650399"/>
              <a:ext cx="1566809" cy="281063"/>
            </a:xfrm>
            <a:prstGeom prst="curvedUpArrow">
              <a:avLst/>
            </a:prstGeom>
            <a:noFill/>
            <a:ln w="12700">
              <a:solidFill>
                <a:srgbClr val="4E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3">
            <a:extLst>
              <a:ext uri="{FF2B5EF4-FFF2-40B4-BE49-F238E27FC236}">
                <a16:creationId xmlns:a16="http://schemas.microsoft.com/office/drawing/2014/main" id="{1A55A7CB-B24B-2C47-B816-EEF4E0F46D1E}"/>
              </a:ext>
            </a:extLst>
          </p:cNvPr>
          <p:cNvGrpSpPr/>
          <p:nvPr/>
        </p:nvGrpSpPr>
        <p:grpSpPr>
          <a:xfrm>
            <a:off x="2799125" y="2488688"/>
            <a:ext cx="6239309" cy="1100991"/>
            <a:chOff x="2799125" y="2488688"/>
            <a:chExt cx="6239309" cy="1100991"/>
          </a:xfrm>
        </p:grpSpPr>
        <p:grpSp>
          <p:nvGrpSpPr>
            <p:cNvPr id="53" name="Group 52">
              <a:extLst>
                <a:ext uri="{FF2B5EF4-FFF2-40B4-BE49-F238E27FC236}">
                  <a16:creationId xmlns:a16="http://schemas.microsoft.com/office/drawing/2014/main" id="{04E21867-A28A-6044-9538-44B3C7A7AD47}"/>
                </a:ext>
              </a:extLst>
            </p:cNvPr>
            <p:cNvGrpSpPr/>
            <p:nvPr/>
          </p:nvGrpSpPr>
          <p:grpSpPr>
            <a:xfrm>
              <a:off x="2799125" y="2488688"/>
              <a:ext cx="6239309" cy="1100991"/>
              <a:chOff x="2799125" y="2488688"/>
              <a:chExt cx="6239309" cy="1100991"/>
            </a:xfrm>
          </p:grpSpPr>
          <p:grpSp>
            <p:nvGrpSpPr>
              <p:cNvPr id="30" name="Group 29">
                <a:extLst>
                  <a:ext uri="{FF2B5EF4-FFF2-40B4-BE49-F238E27FC236}">
                    <a16:creationId xmlns:a16="http://schemas.microsoft.com/office/drawing/2014/main" id="{AB3A9E5E-19A2-6E43-8643-08ED3598897F}"/>
                  </a:ext>
                </a:extLst>
              </p:cNvPr>
              <p:cNvGrpSpPr/>
              <p:nvPr/>
            </p:nvGrpSpPr>
            <p:grpSpPr>
              <a:xfrm rot="353395">
                <a:off x="2799125" y="2835072"/>
                <a:ext cx="4109599" cy="754607"/>
                <a:chOff x="2986475" y="3159118"/>
                <a:chExt cx="4109599" cy="754607"/>
              </a:xfrm>
            </p:grpSpPr>
            <p:cxnSp>
              <p:nvCxnSpPr>
                <p:cNvPr id="18" name="Straight Arrow Connector 17">
                  <a:extLst>
                    <a:ext uri="{FF2B5EF4-FFF2-40B4-BE49-F238E27FC236}">
                      <a16:creationId xmlns:a16="http://schemas.microsoft.com/office/drawing/2014/main" id="{87B7E180-0B8C-3E4C-830D-58352448DE8A}"/>
                    </a:ext>
                  </a:extLst>
                </p:cNvPr>
                <p:cNvCxnSpPr>
                  <a:cxnSpLocks/>
                </p:cNvCxnSpPr>
                <p:nvPr/>
              </p:nvCxnSpPr>
              <p:spPr>
                <a:xfrm flipH="1">
                  <a:off x="2986475" y="3239738"/>
                  <a:ext cx="3597550" cy="673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517738B-5B55-674A-ACA9-E8429842259C}"/>
                    </a:ext>
                  </a:extLst>
                </p:cNvPr>
                <p:cNvSpPr txBox="1"/>
                <p:nvPr/>
              </p:nvSpPr>
              <p:spPr>
                <a:xfrm rot="20983508">
                  <a:off x="3900811" y="3159118"/>
                  <a:ext cx="3195263" cy="307777"/>
                </a:xfrm>
                <a:prstGeom prst="rect">
                  <a:avLst/>
                </a:prstGeom>
                <a:noFill/>
              </p:spPr>
              <p:txBody>
                <a:bodyPr wrap="square" rtlCol="0">
                  <a:spAutoFit/>
                </a:bodyPr>
                <a:lstStyle/>
                <a:p>
                  <a:r>
                    <a:rPr lang="en-US" altLang="zh-CN" dirty="0">
                      <a:solidFill>
                        <a:srgbClr val="FF0000"/>
                      </a:solidFill>
                    </a:rPr>
                    <a:t>2.</a:t>
                  </a:r>
                  <a:r>
                    <a:rPr lang="zh-CN" altLang="en-US" dirty="0">
                      <a:solidFill>
                        <a:srgbClr val="FF0000"/>
                      </a:solidFill>
                    </a:rPr>
                    <a:t> </a:t>
                  </a:r>
                  <a:r>
                    <a:rPr lang="en-US" altLang="zh-CN" dirty="0">
                      <a:solidFill>
                        <a:srgbClr val="FF0000"/>
                      </a:solidFill>
                    </a:rPr>
                    <a:t>attack</a:t>
                  </a:r>
                  <a:r>
                    <a:rPr lang="zh-CN" altLang="en-US" dirty="0">
                      <a:solidFill>
                        <a:srgbClr val="FF0000"/>
                      </a:solidFill>
                    </a:rPr>
                    <a:t> </a:t>
                  </a:r>
                  <a:r>
                    <a:rPr lang="en-US" altLang="zh-CN" dirty="0">
                      <a:solidFill>
                        <a:srgbClr val="FF0000"/>
                      </a:solidFill>
                    </a:rPr>
                    <a:t>command</a:t>
                  </a:r>
                  <a:endParaRPr lang="en-US" dirty="0">
                    <a:solidFill>
                      <a:srgbClr val="FF0000"/>
                    </a:solidFill>
                  </a:endParaRPr>
                </a:p>
              </p:txBody>
            </p:sp>
          </p:grpSp>
          <p:sp>
            <p:nvSpPr>
              <p:cNvPr id="49" name="TextBox 48">
                <a:extLst>
                  <a:ext uri="{FF2B5EF4-FFF2-40B4-BE49-F238E27FC236}">
                    <a16:creationId xmlns:a16="http://schemas.microsoft.com/office/drawing/2014/main" id="{6699DDBD-8584-8643-A164-92691E9ECF58}"/>
                  </a:ext>
                </a:extLst>
              </p:cNvPr>
              <p:cNvSpPr txBox="1"/>
              <p:nvPr/>
            </p:nvSpPr>
            <p:spPr>
              <a:xfrm>
                <a:off x="6482131" y="2488688"/>
                <a:ext cx="2556303" cy="738664"/>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Confirm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victim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identify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(avoid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repeated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infection)</a:t>
                </a:r>
              </a:p>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Echo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confirmation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of</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attack</a:t>
                </a:r>
                <a:endParaRPr lang="en-US" dirty="0">
                  <a:latin typeface="Calibri" panose="020F0502020204030204" pitchFamily="34" charset="0"/>
                  <a:cs typeface="Calibri" panose="020F0502020204030204" pitchFamily="34" charset="0"/>
                </a:endParaRPr>
              </a:p>
            </p:txBody>
          </p:sp>
        </p:grpSp>
        <p:sp>
          <p:nvSpPr>
            <p:cNvPr id="52" name="Curved Left Arrow 51">
              <a:extLst>
                <a:ext uri="{FF2B5EF4-FFF2-40B4-BE49-F238E27FC236}">
                  <a16:creationId xmlns:a16="http://schemas.microsoft.com/office/drawing/2014/main" id="{E2888114-57E1-DC47-83A5-D492B2FB93B4}"/>
                </a:ext>
              </a:extLst>
            </p:cNvPr>
            <p:cNvSpPr/>
            <p:nvPr/>
          </p:nvSpPr>
          <p:spPr>
            <a:xfrm rot="5400000">
              <a:off x="5994088" y="2632256"/>
              <a:ext cx="269584" cy="1338488"/>
            </a:xfrm>
            <a:prstGeom prst="curved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7" name="Group 56">
            <a:extLst>
              <a:ext uri="{FF2B5EF4-FFF2-40B4-BE49-F238E27FC236}">
                <a16:creationId xmlns:a16="http://schemas.microsoft.com/office/drawing/2014/main" id="{7C59CC29-63FF-0248-B24D-7E3425C6C03B}"/>
              </a:ext>
            </a:extLst>
          </p:cNvPr>
          <p:cNvGrpSpPr/>
          <p:nvPr/>
        </p:nvGrpSpPr>
        <p:grpSpPr>
          <a:xfrm>
            <a:off x="43976" y="3379083"/>
            <a:ext cx="6535496" cy="769711"/>
            <a:chOff x="43976" y="3379083"/>
            <a:chExt cx="6535496" cy="769711"/>
          </a:xfrm>
        </p:grpSpPr>
        <p:grpSp>
          <p:nvGrpSpPr>
            <p:cNvPr id="37" name="Group 36">
              <a:extLst>
                <a:ext uri="{FF2B5EF4-FFF2-40B4-BE49-F238E27FC236}">
                  <a16:creationId xmlns:a16="http://schemas.microsoft.com/office/drawing/2014/main" id="{A8D19ECD-BBC8-8E49-813E-FBA04BA6CC35}"/>
                </a:ext>
              </a:extLst>
            </p:cNvPr>
            <p:cNvGrpSpPr/>
            <p:nvPr/>
          </p:nvGrpSpPr>
          <p:grpSpPr>
            <a:xfrm rot="21341246">
              <a:off x="2800246" y="3381532"/>
              <a:ext cx="3779226" cy="767262"/>
              <a:chOff x="2986475" y="2409759"/>
              <a:chExt cx="3779226" cy="767262"/>
            </a:xfrm>
          </p:grpSpPr>
          <p:cxnSp>
            <p:nvCxnSpPr>
              <p:cNvPr id="38" name="Straight Arrow Connector 37">
                <a:extLst>
                  <a:ext uri="{FF2B5EF4-FFF2-40B4-BE49-F238E27FC236}">
                    <a16:creationId xmlns:a16="http://schemas.microsoft.com/office/drawing/2014/main" id="{9810F910-BCEF-7D43-AE54-ACDA71CDB7CA}"/>
                  </a:ext>
                </a:extLst>
              </p:cNvPr>
              <p:cNvCxnSpPr>
                <a:cxnSpLocks/>
              </p:cNvCxnSpPr>
              <p:nvPr/>
            </p:nvCxnSpPr>
            <p:spPr>
              <a:xfrm>
                <a:off x="2986475" y="2409759"/>
                <a:ext cx="3597549" cy="767262"/>
              </a:xfrm>
              <a:prstGeom prst="straightConnector1">
                <a:avLst/>
              </a:prstGeom>
              <a:ln>
                <a:solidFill>
                  <a:srgbClr val="4E8F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BED0DF7-F4C3-474E-83C4-5394202E90F5}"/>
                  </a:ext>
                </a:extLst>
              </p:cNvPr>
              <p:cNvSpPr txBox="1"/>
              <p:nvPr/>
            </p:nvSpPr>
            <p:spPr>
              <a:xfrm rot="720652">
                <a:off x="3570438" y="2602867"/>
                <a:ext cx="3195263" cy="307777"/>
              </a:xfrm>
              <a:prstGeom prst="rect">
                <a:avLst/>
              </a:prstGeom>
              <a:noFill/>
            </p:spPr>
            <p:txBody>
              <a:bodyPr wrap="square" rtlCol="0">
                <a:spAutoFit/>
              </a:bodyPr>
              <a:lstStyle/>
              <a:p>
                <a:r>
                  <a:rPr lang="en-US" altLang="zh-CN" dirty="0">
                    <a:solidFill>
                      <a:srgbClr val="4E8F00"/>
                    </a:solidFill>
                  </a:rPr>
                  <a:t>3.</a:t>
                </a:r>
                <a:r>
                  <a:rPr lang="zh-CN" altLang="en-US" dirty="0">
                    <a:solidFill>
                      <a:srgbClr val="4E8F00"/>
                    </a:solidFill>
                  </a:rPr>
                  <a:t> </a:t>
                </a:r>
                <a:r>
                  <a:rPr lang="en-US" altLang="zh-CN" dirty="0">
                    <a:solidFill>
                      <a:srgbClr val="4E8F00"/>
                    </a:solidFill>
                  </a:rPr>
                  <a:t>request</a:t>
                </a:r>
                <a:r>
                  <a:rPr lang="zh-CN" altLang="en-US" dirty="0">
                    <a:solidFill>
                      <a:srgbClr val="4E8F00"/>
                    </a:solidFill>
                  </a:rPr>
                  <a:t> </a:t>
                </a:r>
                <a:r>
                  <a:rPr lang="en-US" altLang="zh-CN" dirty="0">
                    <a:solidFill>
                      <a:srgbClr val="4E8F00"/>
                    </a:solidFill>
                  </a:rPr>
                  <a:t>encryption</a:t>
                </a:r>
                <a:r>
                  <a:rPr lang="zh-CN" altLang="en-US" dirty="0">
                    <a:solidFill>
                      <a:srgbClr val="4E8F00"/>
                    </a:solidFill>
                  </a:rPr>
                  <a:t> </a:t>
                </a:r>
                <a:r>
                  <a:rPr lang="en-US" altLang="zh-CN" dirty="0">
                    <a:solidFill>
                      <a:srgbClr val="4E8F00"/>
                    </a:solidFill>
                  </a:rPr>
                  <a:t>keys</a:t>
                </a:r>
                <a:endParaRPr lang="en-US" dirty="0">
                  <a:solidFill>
                    <a:srgbClr val="4E8F00"/>
                  </a:solidFill>
                </a:endParaRPr>
              </a:p>
            </p:txBody>
          </p:sp>
        </p:grpSp>
        <p:sp>
          <p:nvSpPr>
            <p:cNvPr id="55" name="TextBox 54">
              <a:extLst>
                <a:ext uri="{FF2B5EF4-FFF2-40B4-BE49-F238E27FC236}">
                  <a16:creationId xmlns:a16="http://schemas.microsoft.com/office/drawing/2014/main" id="{E7832D94-0131-6B44-B3AC-37BA5F9D9FAE}"/>
                </a:ext>
              </a:extLst>
            </p:cNvPr>
            <p:cNvSpPr txBox="1"/>
            <p:nvPr/>
          </p:nvSpPr>
          <p:spPr>
            <a:xfrm>
              <a:off x="43976" y="3379083"/>
              <a:ext cx="2556303" cy="523220"/>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Request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keys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serve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file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encryption</a:t>
              </a:r>
            </a:p>
          </p:txBody>
        </p:sp>
        <p:sp>
          <p:nvSpPr>
            <p:cNvPr id="56" name="Curved Up Arrow 55">
              <a:extLst>
                <a:ext uri="{FF2B5EF4-FFF2-40B4-BE49-F238E27FC236}">
                  <a16:creationId xmlns:a16="http://schemas.microsoft.com/office/drawing/2014/main" id="{BFA43E3F-A1CC-6B47-B7C9-56B75B71D740}"/>
                </a:ext>
              </a:extLst>
            </p:cNvPr>
            <p:cNvSpPr/>
            <p:nvPr/>
          </p:nvSpPr>
          <p:spPr>
            <a:xfrm>
              <a:off x="1866735" y="3640098"/>
              <a:ext cx="1566809" cy="281063"/>
            </a:xfrm>
            <a:prstGeom prst="curvedUpArrow">
              <a:avLst/>
            </a:prstGeom>
            <a:noFill/>
            <a:ln w="12700">
              <a:solidFill>
                <a:srgbClr val="4E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11CC4933-1203-E341-B58A-56FCFCA232BA}"/>
              </a:ext>
            </a:extLst>
          </p:cNvPr>
          <p:cNvGrpSpPr/>
          <p:nvPr/>
        </p:nvGrpSpPr>
        <p:grpSpPr>
          <a:xfrm>
            <a:off x="2804617" y="3959459"/>
            <a:ext cx="6303356" cy="759199"/>
            <a:chOff x="2804617" y="3959459"/>
            <a:chExt cx="6303356" cy="759199"/>
          </a:xfrm>
        </p:grpSpPr>
        <p:grpSp>
          <p:nvGrpSpPr>
            <p:cNvPr id="40" name="Group 39">
              <a:extLst>
                <a:ext uri="{FF2B5EF4-FFF2-40B4-BE49-F238E27FC236}">
                  <a16:creationId xmlns:a16="http://schemas.microsoft.com/office/drawing/2014/main" id="{74617727-975D-F940-8C93-5DE2539194E9}"/>
                </a:ext>
              </a:extLst>
            </p:cNvPr>
            <p:cNvGrpSpPr/>
            <p:nvPr/>
          </p:nvGrpSpPr>
          <p:grpSpPr>
            <a:xfrm rot="353395">
              <a:off x="2804617" y="3964051"/>
              <a:ext cx="4109599" cy="754607"/>
              <a:chOff x="2986475" y="3159118"/>
              <a:chExt cx="4109599" cy="754607"/>
            </a:xfrm>
          </p:grpSpPr>
          <p:cxnSp>
            <p:nvCxnSpPr>
              <p:cNvPr id="41" name="Straight Arrow Connector 40">
                <a:extLst>
                  <a:ext uri="{FF2B5EF4-FFF2-40B4-BE49-F238E27FC236}">
                    <a16:creationId xmlns:a16="http://schemas.microsoft.com/office/drawing/2014/main" id="{7C430506-6ADC-2D48-8545-88FE63354315}"/>
                  </a:ext>
                </a:extLst>
              </p:cNvPr>
              <p:cNvCxnSpPr>
                <a:cxnSpLocks/>
              </p:cNvCxnSpPr>
              <p:nvPr/>
            </p:nvCxnSpPr>
            <p:spPr>
              <a:xfrm flipH="1">
                <a:off x="2986475" y="3239738"/>
                <a:ext cx="3597550" cy="673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D1C7DB5-1C38-5F43-A5E0-4D30C93F7C0E}"/>
                  </a:ext>
                </a:extLst>
              </p:cNvPr>
              <p:cNvSpPr txBox="1"/>
              <p:nvPr/>
            </p:nvSpPr>
            <p:spPr>
              <a:xfrm rot="20983508">
                <a:off x="3900811" y="3159118"/>
                <a:ext cx="3195263" cy="307777"/>
              </a:xfrm>
              <a:prstGeom prst="rect">
                <a:avLst/>
              </a:prstGeom>
              <a:noFill/>
            </p:spPr>
            <p:txBody>
              <a:bodyPr wrap="square" rtlCol="0">
                <a:spAutoFit/>
              </a:bodyPr>
              <a:lstStyle/>
              <a:p>
                <a:r>
                  <a:rPr lang="en-US" altLang="zh-CN" dirty="0">
                    <a:solidFill>
                      <a:srgbClr val="FF0000"/>
                    </a:solidFill>
                  </a:rPr>
                  <a:t>4.</a:t>
                </a:r>
                <a:r>
                  <a:rPr lang="zh-CN" altLang="en-US" dirty="0">
                    <a:solidFill>
                      <a:srgbClr val="FF0000"/>
                    </a:solidFill>
                  </a:rPr>
                  <a:t> </a:t>
                </a:r>
                <a:r>
                  <a:rPr lang="en-US" altLang="zh-CN" dirty="0">
                    <a:solidFill>
                      <a:srgbClr val="FF0000"/>
                    </a:solidFill>
                  </a:rPr>
                  <a:t>encryption</a:t>
                </a:r>
                <a:r>
                  <a:rPr lang="zh-CN" altLang="en-US" dirty="0">
                    <a:solidFill>
                      <a:srgbClr val="FF0000"/>
                    </a:solidFill>
                  </a:rPr>
                  <a:t> </a:t>
                </a:r>
                <a:r>
                  <a:rPr lang="en-US" altLang="zh-CN" dirty="0">
                    <a:solidFill>
                      <a:srgbClr val="FF0000"/>
                    </a:solidFill>
                  </a:rPr>
                  <a:t>keys</a:t>
                </a:r>
                <a:endParaRPr lang="en-US" dirty="0">
                  <a:solidFill>
                    <a:srgbClr val="FF0000"/>
                  </a:solidFill>
                </a:endParaRPr>
              </a:p>
            </p:txBody>
          </p:sp>
        </p:grpSp>
        <p:sp>
          <p:nvSpPr>
            <p:cNvPr id="58" name="TextBox 57">
              <a:extLst>
                <a:ext uri="{FF2B5EF4-FFF2-40B4-BE49-F238E27FC236}">
                  <a16:creationId xmlns:a16="http://schemas.microsoft.com/office/drawing/2014/main" id="{31040E6C-83FA-F347-BD15-E9DD519D051E}"/>
                </a:ext>
              </a:extLst>
            </p:cNvPr>
            <p:cNvSpPr txBox="1"/>
            <p:nvPr/>
          </p:nvSpPr>
          <p:spPr>
            <a:xfrm>
              <a:off x="6551670" y="3959459"/>
              <a:ext cx="2556303" cy="307777"/>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dirty="0">
                  <a:latin typeface="Calibri" panose="020F0502020204030204" pitchFamily="34" charset="0"/>
                  <a:cs typeface="Calibri" panose="020F0502020204030204" pitchFamily="34" charset="0"/>
                </a:rPr>
                <a:t>Send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encryption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keys</a:t>
              </a:r>
              <a:endParaRPr lang="en-US" dirty="0">
                <a:latin typeface="Calibri" panose="020F0502020204030204" pitchFamily="34" charset="0"/>
                <a:cs typeface="Calibri" panose="020F0502020204030204" pitchFamily="34" charset="0"/>
              </a:endParaRPr>
            </a:p>
          </p:txBody>
        </p:sp>
        <p:sp>
          <p:nvSpPr>
            <p:cNvPr id="61" name="Curved Left Arrow 60">
              <a:extLst>
                <a:ext uri="{FF2B5EF4-FFF2-40B4-BE49-F238E27FC236}">
                  <a16:creationId xmlns:a16="http://schemas.microsoft.com/office/drawing/2014/main" id="{F9E868CE-FAE7-4546-B30A-C6053190ABC3}"/>
                </a:ext>
              </a:extLst>
            </p:cNvPr>
            <p:cNvSpPr/>
            <p:nvPr/>
          </p:nvSpPr>
          <p:spPr>
            <a:xfrm rot="5400000">
              <a:off x="6510875" y="3716113"/>
              <a:ext cx="269584" cy="1338488"/>
            </a:xfrm>
            <a:prstGeom prst="curvedLef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9975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Attacking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Step</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2:</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Encrypt</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Files</a:t>
            </a:r>
            <a:br>
              <a:rPr lang="en-US" altLang="zh-CN" dirty="0">
                <a:solidFill>
                  <a:schemeClr val="tx1"/>
                </a:solidFill>
                <a:latin typeface="+mj-lt"/>
                <a:cs typeface="Calibri" panose="020F0502020204030204" pitchFamily="34" charset="0"/>
              </a:rPr>
            </a:br>
            <a:endParaRPr lang="en-US" dirty="0">
              <a:latin typeface="+mj-lt"/>
            </a:endParaRPr>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16</a:t>
            </a:fld>
            <a:endParaRPr lang="en"/>
          </a:p>
        </p:txBody>
      </p:sp>
      <p:grpSp>
        <p:nvGrpSpPr>
          <p:cNvPr id="7" name="Group 6">
            <a:extLst>
              <a:ext uri="{FF2B5EF4-FFF2-40B4-BE49-F238E27FC236}">
                <a16:creationId xmlns:a16="http://schemas.microsoft.com/office/drawing/2014/main" id="{FAF3BCAE-25DF-D047-958E-FEE69820DC96}"/>
              </a:ext>
            </a:extLst>
          </p:cNvPr>
          <p:cNvGrpSpPr/>
          <p:nvPr/>
        </p:nvGrpSpPr>
        <p:grpSpPr>
          <a:xfrm>
            <a:off x="126256" y="1139140"/>
            <a:ext cx="2814758" cy="3381490"/>
            <a:chOff x="126256" y="1139140"/>
            <a:chExt cx="2814758" cy="3381490"/>
          </a:xfrm>
        </p:grpSpPr>
        <p:pic>
          <p:nvPicPr>
            <p:cNvPr id="5" name="Picture 4">
              <a:extLst>
                <a:ext uri="{FF2B5EF4-FFF2-40B4-BE49-F238E27FC236}">
                  <a16:creationId xmlns:a16="http://schemas.microsoft.com/office/drawing/2014/main" id="{BFE10B6A-8A35-804E-AD3B-43EA57E8D26C}"/>
                </a:ext>
              </a:extLst>
            </p:cNvPr>
            <p:cNvPicPr>
              <a:picLocks noChangeAspect="1"/>
            </p:cNvPicPr>
            <p:nvPr/>
          </p:nvPicPr>
          <p:blipFill>
            <a:blip r:embed="rId2"/>
            <a:stretch>
              <a:fillRect/>
            </a:stretch>
          </p:blipFill>
          <p:spPr>
            <a:xfrm>
              <a:off x="230967" y="2216358"/>
              <a:ext cx="2653886" cy="2304272"/>
            </a:xfrm>
            <a:prstGeom prst="rect">
              <a:avLst/>
            </a:prstGeom>
          </p:spPr>
        </p:pic>
        <p:sp>
          <p:nvSpPr>
            <p:cNvPr id="3" name="TextBox 2">
              <a:extLst>
                <a:ext uri="{FF2B5EF4-FFF2-40B4-BE49-F238E27FC236}">
                  <a16:creationId xmlns:a16="http://schemas.microsoft.com/office/drawing/2014/main" id="{D69CA037-7825-784A-9289-7CD53063F205}"/>
                </a:ext>
              </a:extLst>
            </p:cNvPr>
            <p:cNvSpPr txBox="1"/>
            <p:nvPr/>
          </p:nvSpPr>
          <p:spPr>
            <a:xfrm>
              <a:off x="126256" y="1139140"/>
              <a:ext cx="2814758" cy="1077218"/>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Step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1:</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Traverse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system</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Breadth-first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search</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Depth-first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search</a:t>
              </a:r>
            </a:p>
            <a:p>
              <a:endParaRPr lang="en-US" sz="1600" dirty="0">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55862FDC-5D41-CB43-94AF-363C2BF03C7D}"/>
              </a:ext>
            </a:extLst>
          </p:cNvPr>
          <p:cNvGrpSpPr/>
          <p:nvPr/>
        </p:nvGrpSpPr>
        <p:grpSpPr>
          <a:xfrm>
            <a:off x="5721928" y="1111827"/>
            <a:ext cx="3150691" cy="3581422"/>
            <a:chOff x="5863016" y="1134629"/>
            <a:chExt cx="3150691" cy="3581422"/>
          </a:xfrm>
        </p:grpSpPr>
        <p:sp>
          <p:nvSpPr>
            <p:cNvPr id="9" name="TextBox 8">
              <a:extLst>
                <a:ext uri="{FF2B5EF4-FFF2-40B4-BE49-F238E27FC236}">
                  <a16:creationId xmlns:a16="http://schemas.microsoft.com/office/drawing/2014/main" id="{AA2694A8-2614-1348-B741-92731EE015D5}"/>
                </a:ext>
              </a:extLst>
            </p:cNvPr>
            <p:cNvSpPr txBox="1"/>
            <p:nvPr/>
          </p:nvSpPr>
          <p:spPr>
            <a:xfrm>
              <a:off x="6039063" y="1134629"/>
              <a:ext cx="2974644" cy="830997"/>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Step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3:</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Encrypt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a:t>
              </a:r>
            </a:p>
            <a:p>
              <a:pPr marL="285750" indent="-285750">
                <a:buFont typeface="Wingdings" pitchFamily="2" charset="2"/>
                <a:buChar char="Ø"/>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a:t>
              </a:r>
              <a:r>
                <a:rPr lang="zh-CN" altLang="en-US" sz="1600" dirty="0">
                  <a:latin typeface="Calibri" panose="020F0502020204030204" pitchFamily="34" charset="0"/>
                  <a:cs typeface="Calibri" panose="020F0502020204030204" pitchFamily="34" charset="0"/>
                </a:rPr>
                <a:t> ⌾ </a:t>
              </a:r>
              <a:r>
                <a:rPr lang="en-US" altLang="zh-CN" sz="1600" dirty="0">
                  <a:latin typeface="Calibri" panose="020F0502020204030204" pitchFamily="34" charset="0"/>
                  <a:cs typeface="Calibri" panose="020F0502020204030204" pitchFamily="34" charset="0"/>
                </a:rPr>
                <a:t>key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encrypted_file</a:t>
              </a:r>
              <a:endParaRPr lang="en-US" altLang="zh-CN" sz="16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encryption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operation</a:t>
              </a:r>
            </a:p>
          </p:txBody>
        </p:sp>
        <p:grpSp>
          <p:nvGrpSpPr>
            <p:cNvPr id="10" name="Group 9">
              <a:extLst>
                <a:ext uri="{FF2B5EF4-FFF2-40B4-BE49-F238E27FC236}">
                  <a16:creationId xmlns:a16="http://schemas.microsoft.com/office/drawing/2014/main" id="{350DA446-4880-7E47-8797-45CD95FBBD6C}"/>
                </a:ext>
              </a:extLst>
            </p:cNvPr>
            <p:cNvGrpSpPr/>
            <p:nvPr/>
          </p:nvGrpSpPr>
          <p:grpSpPr>
            <a:xfrm>
              <a:off x="5863016" y="2080389"/>
              <a:ext cx="3150691" cy="2635662"/>
              <a:chOff x="5681609" y="1960636"/>
              <a:chExt cx="3150691" cy="2635662"/>
            </a:xfrm>
          </p:grpSpPr>
          <p:sp>
            <p:nvSpPr>
              <p:cNvPr id="16" name="Rounded Rectangle 15">
                <a:extLst>
                  <a:ext uri="{FF2B5EF4-FFF2-40B4-BE49-F238E27FC236}">
                    <a16:creationId xmlns:a16="http://schemas.microsoft.com/office/drawing/2014/main" id="{D351E123-2436-B54C-8DE0-5A60DE9AADB2}"/>
                  </a:ext>
                </a:extLst>
              </p:cNvPr>
              <p:cNvSpPr/>
              <p:nvPr/>
            </p:nvSpPr>
            <p:spPr>
              <a:xfrm>
                <a:off x="5979946" y="1960636"/>
                <a:ext cx="2852354" cy="544530"/>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Prof Jun Xu is giving a lecture on encryption ransomware </a:t>
                </a:r>
              </a:p>
            </p:txBody>
          </p:sp>
          <p:sp>
            <p:nvSpPr>
              <p:cNvPr id="17" name="Rounded Rectangle 16">
                <a:extLst>
                  <a:ext uri="{FF2B5EF4-FFF2-40B4-BE49-F238E27FC236}">
                    <a16:creationId xmlns:a16="http://schemas.microsoft.com/office/drawing/2014/main" id="{B88665D6-072C-C140-A28D-8EE1FFD2D857}"/>
                  </a:ext>
                </a:extLst>
              </p:cNvPr>
              <p:cNvSpPr/>
              <p:nvPr/>
            </p:nvSpPr>
            <p:spPr>
              <a:xfrm>
                <a:off x="5979946" y="2734081"/>
                <a:ext cx="2852354" cy="544530"/>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KEY</a:t>
                </a:r>
                <a:r>
                  <a:rPr lang="en-US" altLang="zh-CN" dirty="0">
                    <a:solidFill>
                      <a:schemeClr val="tx1"/>
                    </a:solidFill>
                  </a:rPr>
                  <a:t>:</a:t>
                </a:r>
                <a:r>
                  <a:rPr lang="zh-CN" altLang="en-US" dirty="0">
                    <a:solidFill>
                      <a:schemeClr val="tx1"/>
                    </a:solidFill>
                  </a:rPr>
                  <a:t> </a:t>
                </a:r>
                <a:r>
                  <a:rPr lang="en-US" dirty="0" err="1">
                    <a:solidFill>
                      <a:schemeClr val="tx1"/>
                    </a:solidFill>
                  </a:rPr>
                  <a:t>helloworldaeskey</a:t>
                </a:r>
                <a:endParaRPr lang="en-US" dirty="0">
                  <a:solidFill>
                    <a:schemeClr val="tx1"/>
                  </a:solidFill>
                </a:endParaRPr>
              </a:p>
            </p:txBody>
          </p:sp>
          <p:sp>
            <p:nvSpPr>
              <p:cNvPr id="18" name="Rounded Rectangle 17">
                <a:extLst>
                  <a:ext uri="{FF2B5EF4-FFF2-40B4-BE49-F238E27FC236}">
                    <a16:creationId xmlns:a16="http://schemas.microsoft.com/office/drawing/2014/main" id="{82DC2ECE-5A11-0D41-8A97-333FAE0F7C75}"/>
                  </a:ext>
                </a:extLst>
              </p:cNvPr>
              <p:cNvSpPr/>
              <p:nvPr/>
            </p:nvSpPr>
            <p:spPr>
              <a:xfrm>
                <a:off x="5979946" y="3507527"/>
                <a:ext cx="2852354" cy="1088771"/>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z2PX4KI4CEFaP0An8gJkaE9TKBxTcGyGwVf2ik+zniNuGTQSm1nsrBMLyVCRqThhJbtkQnApmDi+cDrlHLkgHg==</a:t>
                </a:r>
              </a:p>
            </p:txBody>
          </p:sp>
          <p:sp>
            <p:nvSpPr>
              <p:cNvPr id="20" name="Curved Right Arrow 19">
                <a:extLst>
                  <a:ext uri="{FF2B5EF4-FFF2-40B4-BE49-F238E27FC236}">
                    <a16:creationId xmlns:a16="http://schemas.microsoft.com/office/drawing/2014/main" id="{CB9E9810-1BA4-F940-8D56-7524C6F0DAE0}"/>
                  </a:ext>
                </a:extLst>
              </p:cNvPr>
              <p:cNvSpPr/>
              <p:nvPr/>
            </p:nvSpPr>
            <p:spPr>
              <a:xfrm>
                <a:off x="5681609" y="2216358"/>
                <a:ext cx="250441" cy="1621040"/>
              </a:xfrm>
              <a:prstGeom prst="curved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1" name="Group 10">
            <a:extLst>
              <a:ext uri="{FF2B5EF4-FFF2-40B4-BE49-F238E27FC236}">
                <a16:creationId xmlns:a16="http://schemas.microsoft.com/office/drawing/2014/main" id="{A21E0287-96A2-2948-B65B-9DEB73BE025E}"/>
              </a:ext>
            </a:extLst>
          </p:cNvPr>
          <p:cNvGrpSpPr/>
          <p:nvPr/>
        </p:nvGrpSpPr>
        <p:grpSpPr>
          <a:xfrm>
            <a:off x="2917940" y="1139810"/>
            <a:ext cx="2814758" cy="3402511"/>
            <a:chOff x="2917940" y="1139810"/>
            <a:chExt cx="2814758" cy="3402511"/>
          </a:xfrm>
        </p:grpSpPr>
        <p:sp>
          <p:nvSpPr>
            <p:cNvPr id="6" name="TextBox 5">
              <a:extLst>
                <a:ext uri="{FF2B5EF4-FFF2-40B4-BE49-F238E27FC236}">
                  <a16:creationId xmlns:a16="http://schemas.microsoft.com/office/drawing/2014/main" id="{B61CB544-CFDB-8648-8FBA-64B1CC789916}"/>
                </a:ext>
              </a:extLst>
            </p:cNvPr>
            <p:cNvSpPr txBox="1"/>
            <p:nvPr/>
          </p:nvSpPr>
          <p:spPr>
            <a:xfrm>
              <a:off x="2917940" y="1139810"/>
              <a:ext cx="2814758" cy="830997"/>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Step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2:</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Filtering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unwanted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files</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Only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consider</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with</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certain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extensions</a:t>
              </a:r>
            </a:p>
          </p:txBody>
        </p:sp>
        <p:pic>
          <p:nvPicPr>
            <p:cNvPr id="8" name="Picture 7">
              <a:extLst>
                <a:ext uri="{FF2B5EF4-FFF2-40B4-BE49-F238E27FC236}">
                  <a16:creationId xmlns:a16="http://schemas.microsoft.com/office/drawing/2014/main" id="{1B3B849D-A10F-CF40-963C-A5B7F554C93F}"/>
                </a:ext>
              </a:extLst>
            </p:cNvPr>
            <p:cNvPicPr>
              <a:picLocks noChangeAspect="1"/>
            </p:cNvPicPr>
            <p:nvPr/>
          </p:nvPicPr>
          <p:blipFill>
            <a:blip r:embed="rId3"/>
            <a:stretch>
              <a:fillRect/>
            </a:stretch>
          </p:blipFill>
          <p:spPr>
            <a:xfrm>
              <a:off x="3060326" y="1990459"/>
              <a:ext cx="2516989" cy="1501310"/>
            </a:xfrm>
            <a:prstGeom prst="rect">
              <a:avLst/>
            </a:prstGeom>
          </p:spPr>
        </p:pic>
        <p:grpSp>
          <p:nvGrpSpPr>
            <p:cNvPr id="13" name="Group 12">
              <a:extLst>
                <a:ext uri="{FF2B5EF4-FFF2-40B4-BE49-F238E27FC236}">
                  <a16:creationId xmlns:a16="http://schemas.microsoft.com/office/drawing/2014/main" id="{15D68884-9F4E-744B-9E9F-62E28F3AEDB2}"/>
                </a:ext>
              </a:extLst>
            </p:cNvPr>
            <p:cNvGrpSpPr/>
            <p:nvPr/>
          </p:nvGrpSpPr>
          <p:grpSpPr>
            <a:xfrm>
              <a:off x="3164055" y="3511421"/>
              <a:ext cx="2057386" cy="1030900"/>
              <a:chOff x="5855092" y="2308132"/>
              <a:chExt cx="2891044" cy="1187575"/>
            </a:xfrm>
          </p:grpSpPr>
          <p:sp>
            <p:nvSpPr>
              <p:cNvPr id="14" name="Rounded Rectangle 13">
                <a:extLst>
                  <a:ext uri="{FF2B5EF4-FFF2-40B4-BE49-F238E27FC236}">
                    <a16:creationId xmlns:a16="http://schemas.microsoft.com/office/drawing/2014/main" id="{3F4FC564-47EA-D84A-A6C1-FAADE3120D64}"/>
                  </a:ext>
                </a:extLst>
              </p:cNvPr>
              <p:cNvSpPr/>
              <p:nvPr/>
            </p:nvSpPr>
            <p:spPr>
              <a:xfrm>
                <a:off x="6049170" y="2798210"/>
                <a:ext cx="2696966" cy="697497"/>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Why</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not</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Other</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Data?</a:t>
                </a:r>
                <a:endParaRPr 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40FC3DD-1309-DA4D-9292-27E1318B6F8E}"/>
                  </a:ext>
                </a:extLst>
              </p:cNvPr>
              <p:cNvPicPr>
                <a:picLocks noChangeAspect="1"/>
              </p:cNvPicPr>
              <p:nvPr/>
            </p:nvPicPr>
            <p:blipFill>
              <a:blip r:embed="rId4"/>
              <a:stretch>
                <a:fillRect/>
              </a:stretch>
            </p:blipFill>
            <p:spPr>
              <a:xfrm>
                <a:off x="5855092" y="2308132"/>
                <a:ext cx="653248" cy="653248"/>
              </a:xfrm>
              <a:prstGeom prst="rect">
                <a:avLst/>
              </a:prstGeom>
            </p:spPr>
          </p:pic>
        </p:grpSp>
      </p:grpSp>
    </p:spTree>
    <p:extLst>
      <p:ext uri="{BB962C8B-B14F-4D97-AF65-F5344CB8AC3E}">
        <p14:creationId xmlns:p14="http://schemas.microsoft.com/office/powerpoint/2010/main" val="2492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Attacking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Step</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3:</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Destroy</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Original</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Files</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and</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Keys</a:t>
            </a:r>
            <a:br>
              <a:rPr lang="en-US" altLang="zh-CN" dirty="0">
                <a:solidFill>
                  <a:schemeClr val="tx1"/>
                </a:solidFill>
                <a:latin typeface="+mj-lt"/>
                <a:cs typeface="Calibri" panose="020F0502020204030204" pitchFamily="34" charset="0"/>
              </a:rPr>
            </a:br>
            <a:endParaRPr lang="en-US" dirty="0">
              <a:latin typeface="+mj-lt"/>
            </a:endParaRPr>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17</a:t>
            </a:fld>
            <a:endParaRPr lang="en"/>
          </a:p>
        </p:txBody>
      </p:sp>
      <p:grpSp>
        <p:nvGrpSpPr>
          <p:cNvPr id="3" name="Group 2">
            <a:extLst>
              <a:ext uri="{FF2B5EF4-FFF2-40B4-BE49-F238E27FC236}">
                <a16:creationId xmlns:a16="http://schemas.microsoft.com/office/drawing/2014/main" id="{CD255C21-DC7E-044D-968E-D0B5672B0749}"/>
              </a:ext>
            </a:extLst>
          </p:cNvPr>
          <p:cNvGrpSpPr/>
          <p:nvPr/>
        </p:nvGrpSpPr>
        <p:grpSpPr>
          <a:xfrm>
            <a:off x="1293233" y="2380760"/>
            <a:ext cx="2636996" cy="2479257"/>
            <a:chOff x="251515" y="1450933"/>
            <a:chExt cx="3346115" cy="2905309"/>
          </a:xfrm>
        </p:grpSpPr>
        <p:pic>
          <p:nvPicPr>
            <p:cNvPr id="5" name="Picture 4">
              <a:extLst>
                <a:ext uri="{FF2B5EF4-FFF2-40B4-BE49-F238E27FC236}">
                  <a16:creationId xmlns:a16="http://schemas.microsoft.com/office/drawing/2014/main" id="{0C589562-2A01-8843-9060-AD3D5AAE1414}"/>
                </a:ext>
              </a:extLst>
            </p:cNvPr>
            <p:cNvPicPr>
              <a:picLocks noChangeAspect="1"/>
            </p:cNvPicPr>
            <p:nvPr/>
          </p:nvPicPr>
          <p:blipFill>
            <a:blip r:embed="rId3"/>
            <a:stretch>
              <a:fillRect/>
            </a:stretch>
          </p:blipFill>
          <p:spPr>
            <a:xfrm>
              <a:off x="251515" y="1450933"/>
              <a:ext cx="3346115" cy="2905309"/>
            </a:xfrm>
            <a:prstGeom prst="rect">
              <a:avLst/>
            </a:prstGeom>
          </p:spPr>
        </p:pic>
        <p:pic>
          <p:nvPicPr>
            <p:cNvPr id="6" name="Picture 5">
              <a:extLst>
                <a:ext uri="{FF2B5EF4-FFF2-40B4-BE49-F238E27FC236}">
                  <a16:creationId xmlns:a16="http://schemas.microsoft.com/office/drawing/2014/main" id="{40BF0B6F-7E25-504B-80D2-34628028766F}"/>
                </a:ext>
              </a:extLst>
            </p:cNvPr>
            <p:cNvPicPr>
              <a:picLocks noChangeAspect="1"/>
            </p:cNvPicPr>
            <p:nvPr/>
          </p:nvPicPr>
          <p:blipFill>
            <a:blip r:embed="rId4"/>
            <a:stretch>
              <a:fillRect/>
            </a:stretch>
          </p:blipFill>
          <p:spPr>
            <a:xfrm>
              <a:off x="1219733" y="2157572"/>
              <a:ext cx="1265037" cy="1265037"/>
            </a:xfrm>
            <a:prstGeom prst="rect">
              <a:avLst/>
            </a:prstGeom>
          </p:spPr>
        </p:pic>
      </p:grpSp>
      <p:grpSp>
        <p:nvGrpSpPr>
          <p:cNvPr id="9" name="Group 8">
            <a:extLst>
              <a:ext uri="{FF2B5EF4-FFF2-40B4-BE49-F238E27FC236}">
                <a16:creationId xmlns:a16="http://schemas.microsoft.com/office/drawing/2014/main" id="{1DF74184-45B4-AE4B-BC64-2893C93A2B32}"/>
              </a:ext>
            </a:extLst>
          </p:cNvPr>
          <p:cNvGrpSpPr/>
          <p:nvPr/>
        </p:nvGrpSpPr>
        <p:grpSpPr>
          <a:xfrm>
            <a:off x="4716226" y="2584868"/>
            <a:ext cx="3134541" cy="1708364"/>
            <a:chOff x="4870338" y="1638728"/>
            <a:chExt cx="3134541" cy="1708364"/>
          </a:xfrm>
        </p:grpSpPr>
        <p:sp>
          <p:nvSpPr>
            <p:cNvPr id="7" name="Rounded Rectangle 6">
              <a:extLst>
                <a:ext uri="{FF2B5EF4-FFF2-40B4-BE49-F238E27FC236}">
                  <a16:creationId xmlns:a16="http://schemas.microsoft.com/office/drawing/2014/main" id="{19E29BF1-DD94-ED49-8E3E-D055E8F57CF5}"/>
                </a:ext>
              </a:extLst>
            </p:cNvPr>
            <p:cNvSpPr/>
            <p:nvPr/>
          </p:nvSpPr>
          <p:spPr>
            <a:xfrm>
              <a:off x="4870338" y="2157571"/>
              <a:ext cx="2852354" cy="895007"/>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KEY</a:t>
              </a:r>
              <a:r>
                <a:rPr lang="zh-CN" altLang="en-US" dirty="0">
                  <a:solidFill>
                    <a:srgbClr val="FF0000"/>
                  </a:solidFill>
                </a:rPr>
                <a:t> </a:t>
              </a:r>
              <a:r>
                <a:rPr lang="en-US" altLang="zh-CN" dirty="0">
                  <a:solidFill>
                    <a:srgbClr val="FF0000"/>
                  </a:solidFill>
                </a:rPr>
                <a:t>1</a:t>
              </a:r>
              <a:r>
                <a:rPr lang="en-US" altLang="zh-CN" dirty="0">
                  <a:solidFill>
                    <a:schemeClr val="tx1"/>
                  </a:solidFill>
                </a:rPr>
                <a:t>:</a:t>
              </a:r>
              <a:r>
                <a:rPr lang="zh-CN" altLang="en-US" dirty="0">
                  <a:solidFill>
                    <a:schemeClr val="tx1"/>
                  </a:solidFill>
                </a:rPr>
                <a:t> </a:t>
              </a:r>
              <a:r>
                <a:rPr lang="en-US" dirty="0" err="1">
                  <a:solidFill>
                    <a:schemeClr val="tx1"/>
                  </a:solidFill>
                </a:rPr>
                <a:t>helloworldaeskey</a:t>
              </a:r>
              <a:endParaRPr lang="en-US" dirty="0">
                <a:solidFill>
                  <a:schemeClr val="tx1"/>
                </a:solidFill>
              </a:endParaRPr>
            </a:p>
            <a:p>
              <a:pPr algn="ctr"/>
              <a:r>
                <a:rPr lang="en-US" altLang="zh-CN" dirty="0">
                  <a:solidFill>
                    <a:srgbClr val="FF0000"/>
                  </a:solidFill>
                </a:rPr>
                <a:t>KEY</a:t>
              </a:r>
              <a:r>
                <a:rPr lang="zh-CN" altLang="en-US" dirty="0">
                  <a:solidFill>
                    <a:srgbClr val="FF0000"/>
                  </a:solidFill>
                </a:rPr>
                <a:t> </a:t>
              </a:r>
              <a:r>
                <a:rPr lang="en-US" altLang="zh-CN" dirty="0">
                  <a:solidFill>
                    <a:srgbClr val="FF0000"/>
                  </a:solidFill>
                </a:rPr>
                <a:t>2</a:t>
              </a:r>
              <a:r>
                <a:rPr lang="en-US" altLang="zh-CN" dirty="0">
                  <a:solidFill>
                    <a:schemeClr val="tx1"/>
                  </a:solidFill>
                </a:rPr>
                <a:t>:</a:t>
              </a:r>
              <a:r>
                <a:rPr lang="zh-CN" altLang="en-US" dirty="0">
                  <a:solidFill>
                    <a:schemeClr val="tx1"/>
                  </a:solidFill>
                </a:rPr>
                <a:t> </a:t>
              </a:r>
              <a:r>
                <a:rPr lang="en-US" dirty="0" err="1">
                  <a:solidFill>
                    <a:schemeClr val="tx1"/>
                  </a:solidFill>
                </a:rPr>
                <a:t>helloworld</a:t>
              </a:r>
              <a:r>
                <a:rPr lang="en-US" altLang="zh-CN" dirty="0" err="1">
                  <a:solidFill>
                    <a:schemeClr val="tx1"/>
                  </a:solidFill>
                </a:rPr>
                <a:t>seckey</a:t>
              </a:r>
              <a:endParaRPr lang="en-US" altLang="zh-CN" dirty="0">
                <a:solidFill>
                  <a:schemeClr val="tx1"/>
                </a:solidFill>
              </a:endParaRPr>
            </a:p>
            <a:p>
              <a:pPr algn="ctr"/>
              <a:r>
                <a:rPr lang="en-US" altLang="zh-CN" dirty="0">
                  <a:solidFill>
                    <a:srgbClr val="FF0000"/>
                  </a:solidFill>
                </a:rPr>
                <a:t>KEY</a:t>
              </a:r>
              <a:r>
                <a:rPr lang="zh-CN" altLang="en-US" dirty="0">
                  <a:solidFill>
                    <a:srgbClr val="FF0000"/>
                  </a:solidFill>
                </a:rPr>
                <a:t> </a:t>
              </a:r>
              <a:r>
                <a:rPr lang="en-US" altLang="zh-CN" dirty="0">
                  <a:solidFill>
                    <a:srgbClr val="FF0000"/>
                  </a:solidFill>
                </a:rPr>
                <a:t>3</a:t>
              </a:r>
              <a:r>
                <a:rPr lang="en-US" altLang="zh-CN" dirty="0">
                  <a:solidFill>
                    <a:schemeClr val="tx1"/>
                  </a:solidFill>
                </a:rPr>
                <a:t>:</a:t>
              </a:r>
              <a:r>
                <a:rPr lang="zh-CN" altLang="en-US" dirty="0">
                  <a:solidFill>
                    <a:schemeClr val="tx1"/>
                  </a:solidFill>
                </a:rPr>
                <a:t> </a:t>
              </a:r>
              <a:r>
                <a:rPr lang="en-US" dirty="0">
                  <a:solidFill>
                    <a:schemeClr val="tx1"/>
                  </a:solidFill>
                </a:rPr>
                <a:t>helloworld</a:t>
              </a:r>
              <a:r>
                <a:rPr lang="en-US" altLang="zh-CN" dirty="0">
                  <a:solidFill>
                    <a:schemeClr val="tx1"/>
                  </a:solidFill>
                </a:rPr>
                <a:t>3rdkey</a:t>
              </a:r>
              <a:endParaRPr lang="en-US" dirty="0">
                <a:solidFill>
                  <a:schemeClr val="tx1"/>
                </a:solidFill>
              </a:endParaRPr>
            </a:p>
          </p:txBody>
        </p:sp>
        <p:pic>
          <p:nvPicPr>
            <p:cNvPr id="8" name="Picture 7">
              <a:extLst>
                <a:ext uri="{FF2B5EF4-FFF2-40B4-BE49-F238E27FC236}">
                  <a16:creationId xmlns:a16="http://schemas.microsoft.com/office/drawing/2014/main" id="{F57565A6-53C9-5948-8FDB-DA1E3FC472C5}"/>
                </a:ext>
              </a:extLst>
            </p:cNvPr>
            <p:cNvPicPr>
              <a:picLocks noChangeAspect="1"/>
            </p:cNvPicPr>
            <p:nvPr/>
          </p:nvPicPr>
          <p:blipFill>
            <a:blip r:embed="rId5"/>
            <a:stretch>
              <a:fillRect/>
            </a:stretch>
          </p:blipFill>
          <p:spPr>
            <a:xfrm>
              <a:off x="6296515" y="1638728"/>
              <a:ext cx="1708364" cy="1708364"/>
            </a:xfrm>
            <a:prstGeom prst="rect">
              <a:avLst/>
            </a:prstGeom>
          </p:spPr>
        </p:pic>
      </p:grpSp>
      <p:sp>
        <p:nvSpPr>
          <p:cNvPr id="10" name="Rectangle 9">
            <a:extLst>
              <a:ext uri="{FF2B5EF4-FFF2-40B4-BE49-F238E27FC236}">
                <a16:creationId xmlns:a16="http://schemas.microsoft.com/office/drawing/2014/main" id="{500A628A-3E7B-D641-AE63-C66493BCE61D}"/>
              </a:ext>
            </a:extLst>
          </p:cNvPr>
          <p:cNvSpPr/>
          <p:nvPr/>
        </p:nvSpPr>
        <p:spPr>
          <a:xfrm>
            <a:off x="208958" y="1171930"/>
            <a:ext cx="7542894" cy="1384995"/>
          </a:xfrm>
          <a:prstGeom prst="rect">
            <a:avLst/>
          </a:prstGeom>
        </p:spPr>
        <p:txBody>
          <a:bodyPr wrap="square">
            <a:spAutoFit/>
          </a:bodyPr>
          <a:lstStyle/>
          <a:p>
            <a:r>
              <a:rPr lang="en-US" altLang="zh-CN" sz="2400" dirty="0">
                <a:solidFill>
                  <a:srgbClr val="222222"/>
                </a:solidFill>
                <a:latin typeface="Calibri" panose="020F0502020204030204" pitchFamily="34" charset="0"/>
                <a:cs typeface="Calibri" panose="020F0502020204030204" pitchFamily="34" charset="0"/>
              </a:rPr>
              <a:t>To</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prevent</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the</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victims</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from</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re-obtaining</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the</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data</a:t>
            </a:r>
          </a:p>
          <a:p>
            <a:pPr marL="342900" indent="-342900">
              <a:buFont typeface="Wingdings" pitchFamily="2" charset="2"/>
              <a:buChar char="Ø"/>
            </a:pPr>
            <a:r>
              <a:rPr lang="en-US" altLang="zh-CN" sz="1800" i="1" dirty="0">
                <a:solidFill>
                  <a:srgbClr val="222222"/>
                </a:solidFill>
                <a:latin typeface="Calibri" panose="020F0502020204030204" pitchFamily="34" charset="0"/>
                <a:cs typeface="Calibri" panose="020F0502020204030204" pitchFamily="34" charset="0"/>
              </a:rPr>
              <a:t>The</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attacker</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deletes</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the</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original</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files</a:t>
            </a:r>
          </a:p>
          <a:p>
            <a:pPr marL="342900" indent="-342900">
              <a:buFont typeface="Wingdings" pitchFamily="2" charset="2"/>
              <a:buChar char="Ø"/>
            </a:pPr>
            <a:r>
              <a:rPr lang="en-US" altLang="zh-CN" sz="1800" i="1" dirty="0">
                <a:solidFill>
                  <a:srgbClr val="222222"/>
                </a:solidFill>
                <a:latin typeface="Calibri" panose="020F0502020204030204" pitchFamily="34" charset="0"/>
                <a:cs typeface="Calibri" panose="020F0502020204030204" pitchFamily="34" charset="0"/>
              </a:rPr>
              <a:t>The</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attacker</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destroys</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the</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encryption</a:t>
            </a:r>
            <a:r>
              <a:rPr lang="zh-CN" altLang="en-US" sz="1800" i="1" dirty="0">
                <a:solidFill>
                  <a:srgbClr val="222222"/>
                </a:solidFill>
                <a:latin typeface="Calibri" panose="020F0502020204030204" pitchFamily="34" charset="0"/>
                <a:cs typeface="Calibri" panose="020F0502020204030204" pitchFamily="34" charset="0"/>
              </a:rPr>
              <a:t> </a:t>
            </a:r>
            <a:r>
              <a:rPr lang="en-US" altLang="zh-CN" sz="1800" i="1" dirty="0">
                <a:solidFill>
                  <a:srgbClr val="222222"/>
                </a:solidFill>
                <a:latin typeface="Calibri" panose="020F0502020204030204" pitchFamily="34" charset="0"/>
                <a:cs typeface="Calibri" panose="020F0502020204030204" pitchFamily="34" charset="0"/>
              </a:rPr>
              <a:t>keys</a:t>
            </a:r>
          </a:p>
          <a:p>
            <a:pPr marL="285750" lvl="2" indent="-285750">
              <a:buFont typeface="Wingdings" pitchFamily="2" charset="2"/>
              <a:buChar char="Ø"/>
            </a:pPr>
            <a:endParaRPr lang="en-US" sz="2400" dirty="0">
              <a:solidFill>
                <a:srgbClr val="22222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169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Attacking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Step</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4:</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Asking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for</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Ransom</a:t>
            </a:r>
            <a:endParaRPr lang="en-US" dirty="0">
              <a:latin typeface="+mj-lt"/>
            </a:endParaRPr>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850403D8-7B1B-1949-92CF-E2695654D1D8}"/>
              </a:ext>
            </a:extLst>
          </p:cNvPr>
          <p:cNvPicPr>
            <a:picLocks noChangeAspect="1"/>
          </p:cNvPicPr>
          <p:nvPr/>
        </p:nvPicPr>
        <p:blipFill>
          <a:blip r:embed="rId3"/>
          <a:stretch>
            <a:fillRect/>
          </a:stretch>
        </p:blipFill>
        <p:spPr>
          <a:xfrm>
            <a:off x="3036858" y="1464651"/>
            <a:ext cx="5875764" cy="3251188"/>
          </a:xfrm>
          <a:prstGeom prst="rect">
            <a:avLst/>
          </a:prstGeom>
        </p:spPr>
      </p:pic>
      <p:sp>
        <p:nvSpPr>
          <p:cNvPr id="3" name="Rectangle 2">
            <a:extLst>
              <a:ext uri="{FF2B5EF4-FFF2-40B4-BE49-F238E27FC236}">
                <a16:creationId xmlns:a16="http://schemas.microsoft.com/office/drawing/2014/main" id="{921CCE9E-AF03-EC4A-918D-523DAB11051A}"/>
              </a:ext>
            </a:extLst>
          </p:cNvPr>
          <p:cNvSpPr/>
          <p:nvPr/>
        </p:nvSpPr>
        <p:spPr>
          <a:xfrm>
            <a:off x="3179851" y="1936679"/>
            <a:ext cx="3827124" cy="2619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a:extLst>
              <a:ext uri="{FF2B5EF4-FFF2-40B4-BE49-F238E27FC236}">
                <a16:creationId xmlns:a16="http://schemas.microsoft.com/office/drawing/2014/main" id="{118D3DFB-4D01-8E4F-9746-63E62135918C}"/>
              </a:ext>
            </a:extLst>
          </p:cNvPr>
          <p:cNvSpPr/>
          <p:nvPr/>
        </p:nvSpPr>
        <p:spPr>
          <a:xfrm>
            <a:off x="231378" y="2666665"/>
            <a:ext cx="2234629" cy="893852"/>
          </a:xfrm>
          <a:prstGeom prst="wedgeRoundRectCallout">
            <a:avLst>
              <a:gd name="adj1" fmla="val 84192"/>
              <a:gd name="adj2" fmla="val -116701"/>
              <a:gd name="adj3" fmla="val 16667"/>
            </a:avLst>
          </a:prstGeom>
          <a:noFill/>
          <a:ln>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libri" panose="020F0502020204030204" pitchFamily="34" charset="0"/>
                <a:cs typeface="Calibri" panose="020F0502020204030204" pitchFamily="34" charset="0"/>
              </a:rPr>
              <a:t>Ask</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ransom</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a:t>
            </a:r>
            <a:r>
              <a:rPr lang="en-US" altLang="zh-CN" sz="1800" dirty="0">
                <a:solidFill>
                  <a:srgbClr val="FF0000"/>
                </a:solidFill>
                <a:latin typeface="Calibri" panose="020F0502020204030204" pitchFamily="34" charset="0"/>
                <a:cs typeface="Calibri" panose="020F0502020204030204" pitchFamily="34" charset="0"/>
              </a:rPr>
              <a:t>150</a:t>
            </a:r>
            <a:r>
              <a:rPr lang="zh-CN" altLang="en-US" sz="1800" dirty="0">
                <a:solidFill>
                  <a:srgbClr val="FF0000"/>
                </a:solidFill>
                <a:latin typeface="Calibri" panose="020F0502020204030204" pitchFamily="34" charset="0"/>
                <a:cs typeface="Calibri" panose="020F0502020204030204" pitchFamily="34" charset="0"/>
              </a:rPr>
              <a:t> </a:t>
            </a:r>
            <a:r>
              <a:rPr lang="en-US" altLang="zh-CN" sz="1800" dirty="0">
                <a:solidFill>
                  <a:srgbClr val="FF0000"/>
                </a:solidFill>
                <a:latin typeface="Calibri" panose="020F0502020204030204" pitchFamily="34" charset="0"/>
                <a:cs typeface="Calibri" panose="020F0502020204030204" pitchFamily="34" charset="0"/>
              </a:rPr>
              <a:t>USD</a:t>
            </a:r>
            <a:r>
              <a:rPr lang="zh-CN" altLang="en-US" sz="1800" dirty="0">
                <a:solidFill>
                  <a:srgbClr val="FF0000"/>
                </a:solidFill>
                <a:latin typeface="Calibri" panose="020F0502020204030204" pitchFamily="34" charset="0"/>
                <a:cs typeface="Calibri" panose="020F0502020204030204" pitchFamily="34" charset="0"/>
              </a:rPr>
              <a:t> </a:t>
            </a:r>
            <a:r>
              <a:rPr lang="en-US" altLang="zh-CN" sz="1800" dirty="0">
                <a:solidFill>
                  <a:srgbClr val="FF0000"/>
                </a:solidFill>
                <a:latin typeface="Calibri" panose="020F0502020204030204" pitchFamily="34" charset="0"/>
                <a:cs typeface="Calibri" panose="020F0502020204030204" pitchFamily="34" charset="0"/>
              </a:rPr>
              <a:t>in</a:t>
            </a:r>
            <a:r>
              <a:rPr lang="zh-CN" altLang="en-US" sz="1800" dirty="0">
                <a:solidFill>
                  <a:srgbClr val="FF0000"/>
                </a:solidFill>
                <a:latin typeface="Calibri" panose="020F0502020204030204" pitchFamily="34" charset="0"/>
                <a:cs typeface="Calibri" panose="020F0502020204030204" pitchFamily="34" charset="0"/>
              </a:rPr>
              <a:t> </a:t>
            </a:r>
            <a:r>
              <a:rPr lang="en-US" altLang="zh-CN" sz="1800" dirty="0">
                <a:solidFill>
                  <a:srgbClr val="FF0000"/>
                </a:solidFill>
                <a:latin typeface="Calibri" panose="020F0502020204030204" pitchFamily="34" charset="0"/>
                <a:cs typeface="Calibri" panose="020F0502020204030204" pitchFamily="34" charset="0"/>
              </a:rPr>
              <a:t>Bitcoins)</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to</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a</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specified</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account</a:t>
            </a:r>
            <a:endParaRPr lang="en-US" sz="1800" dirty="0">
              <a:solidFill>
                <a:schemeClr val="tx1"/>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637DAEB-8C75-B54F-9671-AB03E02F4581}"/>
              </a:ext>
            </a:extLst>
          </p:cNvPr>
          <p:cNvSpPr/>
          <p:nvPr/>
        </p:nvSpPr>
        <p:spPr>
          <a:xfrm>
            <a:off x="3106220" y="4180819"/>
            <a:ext cx="2251753" cy="2619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EC5C3D66-AF39-B34F-92A6-7F78208E5AE7}"/>
              </a:ext>
            </a:extLst>
          </p:cNvPr>
          <p:cNvSpPr/>
          <p:nvPr/>
        </p:nvSpPr>
        <p:spPr>
          <a:xfrm>
            <a:off x="294786" y="3711061"/>
            <a:ext cx="2162711" cy="385281"/>
          </a:xfrm>
          <a:prstGeom prst="wedgeRoundRectCallout">
            <a:avLst>
              <a:gd name="adj1" fmla="val 80045"/>
              <a:gd name="adj2" fmla="val 102080"/>
              <a:gd name="adj3" fmla="val 16667"/>
            </a:avLst>
          </a:prstGeom>
          <a:noFill/>
          <a:ln>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libri" panose="020F0502020204030204" pitchFamily="34" charset="0"/>
                <a:cs typeface="Calibri" panose="020F0502020204030204" pitchFamily="34" charset="0"/>
              </a:rPr>
              <a:t>Bitcoins</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account</a:t>
            </a:r>
          </a:p>
        </p:txBody>
      </p:sp>
      <p:grpSp>
        <p:nvGrpSpPr>
          <p:cNvPr id="9" name="Group 8">
            <a:extLst>
              <a:ext uri="{FF2B5EF4-FFF2-40B4-BE49-F238E27FC236}">
                <a16:creationId xmlns:a16="http://schemas.microsoft.com/office/drawing/2014/main" id="{BFBCBD94-8F5B-D140-9F05-3B7D0D56DAB2}"/>
              </a:ext>
            </a:extLst>
          </p:cNvPr>
          <p:cNvGrpSpPr/>
          <p:nvPr/>
        </p:nvGrpSpPr>
        <p:grpSpPr>
          <a:xfrm>
            <a:off x="449714" y="3965259"/>
            <a:ext cx="2390029" cy="1074171"/>
            <a:chOff x="6168792" y="2202313"/>
            <a:chExt cx="2852366" cy="1455808"/>
          </a:xfrm>
        </p:grpSpPr>
        <p:sp>
          <p:nvSpPr>
            <p:cNvPr id="10" name="Rounded Rectangle 9">
              <a:extLst>
                <a:ext uri="{FF2B5EF4-FFF2-40B4-BE49-F238E27FC236}">
                  <a16:creationId xmlns:a16="http://schemas.microsoft.com/office/drawing/2014/main" id="{7A09A72D-095E-994B-B274-84EBB6A40418}"/>
                </a:ext>
              </a:extLst>
            </p:cNvPr>
            <p:cNvSpPr/>
            <p:nvPr/>
          </p:nvSpPr>
          <p:spPr>
            <a:xfrm>
              <a:off x="6324192" y="2667427"/>
              <a:ext cx="2696966" cy="990694"/>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Why</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Use</a:t>
              </a:r>
              <a:r>
                <a:rPr lang="zh-CN" alt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altLang="zh-CN" sz="1600" dirty="0" err="1">
                  <a:solidFill>
                    <a:schemeClr val="tx1">
                      <a:lumMod val="65000"/>
                      <a:lumOff val="35000"/>
                    </a:schemeClr>
                  </a:solidFill>
                  <a:latin typeface="Times New Roman" panose="02020603050405020304" pitchFamily="18" charset="0"/>
                  <a:cs typeface="Times New Roman" panose="02020603050405020304" pitchFamily="18" charset="0"/>
                </a:rPr>
                <a:t>BitCoin</a:t>
              </a:r>
              <a:r>
                <a:rPr lang="en-US" altLang="zh-CN" sz="16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16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63B04D8-C260-CA4A-91BF-15E784D5527A}"/>
                </a:ext>
              </a:extLst>
            </p:cNvPr>
            <p:cNvPicPr>
              <a:picLocks noChangeAspect="1"/>
            </p:cNvPicPr>
            <p:nvPr/>
          </p:nvPicPr>
          <p:blipFill>
            <a:blip r:embed="rId4"/>
            <a:stretch>
              <a:fillRect/>
            </a:stretch>
          </p:blipFill>
          <p:spPr>
            <a:xfrm>
              <a:off x="6168792" y="2202313"/>
              <a:ext cx="653248" cy="653248"/>
            </a:xfrm>
            <a:prstGeom prst="rect">
              <a:avLst/>
            </a:prstGeom>
          </p:spPr>
        </p:pic>
      </p:grpSp>
      <p:sp>
        <p:nvSpPr>
          <p:cNvPr id="12" name="Rectangle 11">
            <a:extLst>
              <a:ext uri="{FF2B5EF4-FFF2-40B4-BE49-F238E27FC236}">
                <a16:creationId xmlns:a16="http://schemas.microsoft.com/office/drawing/2014/main" id="{9D249BCF-4072-CC44-8451-BFA12123D94C}"/>
              </a:ext>
            </a:extLst>
          </p:cNvPr>
          <p:cNvSpPr/>
          <p:nvPr/>
        </p:nvSpPr>
        <p:spPr>
          <a:xfrm>
            <a:off x="3389434" y="985254"/>
            <a:ext cx="7542894" cy="461665"/>
          </a:xfrm>
          <a:prstGeom prst="rect">
            <a:avLst/>
          </a:prstGeom>
        </p:spPr>
        <p:txBody>
          <a:bodyPr wrap="square">
            <a:spAutoFit/>
          </a:bodyPr>
          <a:lstStyle/>
          <a:p>
            <a:pPr marL="285750" indent="-285750">
              <a:buFont typeface="Wingdings" pitchFamily="2" charset="2"/>
              <a:buChar char="Ø"/>
            </a:pPr>
            <a:r>
              <a:rPr lang="en-US" altLang="zh-CN" sz="2400" dirty="0">
                <a:latin typeface="Calibri" panose="020F0502020204030204" pitchFamily="34" charset="0"/>
                <a:cs typeface="Calibri" panose="020F0502020204030204" pitchFamily="34" charset="0"/>
              </a:rPr>
              <a:t>Pop</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up</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window</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and</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ask</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for</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ransom</a:t>
            </a:r>
            <a:endParaRPr lang="en-US" sz="3200" dirty="0">
              <a:solidFill>
                <a:srgbClr val="222222"/>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49B0AF9B-7F56-0749-BFC8-01F1FBDEB1DE}"/>
              </a:ext>
            </a:extLst>
          </p:cNvPr>
          <p:cNvSpPr/>
          <p:nvPr/>
        </p:nvSpPr>
        <p:spPr>
          <a:xfrm>
            <a:off x="3179851" y="1626583"/>
            <a:ext cx="3827124" cy="26199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567DF9A2-36C3-BA4D-B82D-C168AB2EB89A}"/>
              </a:ext>
            </a:extLst>
          </p:cNvPr>
          <p:cNvSpPr/>
          <p:nvPr/>
        </p:nvSpPr>
        <p:spPr>
          <a:xfrm>
            <a:off x="65279" y="1387856"/>
            <a:ext cx="2234629" cy="893852"/>
          </a:xfrm>
          <a:prstGeom prst="wedgeRoundRectCallout">
            <a:avLst>
              <a:gd name="adj1" fmla="val 90629"/>
              <a:gd name="adj2" fmla="val -5207"/>
              <a:gd name="adj3" fmla="val 16667"/>
            </a:avLst>
          </a:prstGeom>
          <a:noFill/>
          <a:ln>
            <a:solidFill>
              <a:srgbClr val="1C37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Calibri" panose="020F0502020204030204" pitchFamily="34" charset="0"/>
                <a:cs typeface="Calibri" panose="020F0502020204030204" pitchFamily="34" charset="0"/>
              </a:rPr>
              <a:t>Notify</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victims</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the</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infection</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of</a:t>
            </a:r>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ransomware</a:t>
            </a: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70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a:xfrm>
            <a:off x="311700" y="445025"/>
            <a:ext cx="8832300" cy="572700"/>
          </a:xfrm>
        </p:spPr>
        <p:txBody>
          <a:bodyPr/>
          <a:lstStyle/>
          <a:p>
            <a:r>
              <a:rPr lang="en-US" altLang="zh-CN" dirty="0">
                <a:solidFill>
                  <a:schemeClr val="tx1"/>
                </a:solidFill>
                <a:latin typeface="+mj-lt"/>
                <a:cs typeface="Calibri" panose="020F0502020204030204" pitchFamily="34" charset="0"/>
              </a:rPr>
              <a:t>Attacking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Step</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5:</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Unlock</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File</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after</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Receiving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Ransom</a:t>
            </a:r>
            <a:endParaRPr lang="en-US" dirty="0">
              <a:latin typeface="+mj-lt"/>
            </a:endParaRPr>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19</a:t>
            </a:fld>
            <a:endParaRPr lang="en"/>
          </a:p>
        </p:txBody>
      </p:sp>
      <p:grpSp>
        <p:nvGrpSpPr>
          <p:cNvPr id="3" name="Group 2">
            <a:extLst>
              <a:ext uri="{FF2B5EF4-FFF2-40B4-BE49-F238E27FC236}">
                <a16:creationId xmlns:a16="http://schemas.microsoft.com/office/drawing/2014/main" id="{B4D036F6-A07F-B246-BCE8-0F633D4E5D56}"/>
              </a:ext>
            </a:extLst>
          </p:cNvPr>
          <p:cNvGrpSpPr/>
          <p:nvPr/>
        </p:nvGrpSpPr>
        <p:grpSpPr>
          <a:xfrm>
            <a:off x="3489441" y="1316170"/>
            <a:ext cx="1994464" cy="1189050"/>
            <a:chOff x="1391347" y="1209788"/>
            <a:chExt cx="1994464" cy="1189050"/>
          </a:xfrm>
        </p:grpSpPr>
        <p:pic>
          <p:nvPicPr>
            <p:cNvPr id="6" name="Picture 5">
              <a:extLst>
                <a:ext uri="{FF2B5EF4-FFF2-40B4-BE49-F238E27FC236}">
                  <a16:creationId xmlns:a16="http://schemas.microsoft.com/office/drawing/2014/main" id="{D160C029-460A-664D-BD02-82BCF7009D8D}"/>
                </a:ext>
              </a:extLst>
            </p:cNvPr>
            <p:cNvPicPr>
              <a:picLocks noChangeAspect="1"/>
            </p:cNvPicPr>
            <p:nvPr/>
          </p:nvPicPr>
          <p:blipFill>
            <a:blip r:embed="rId2"/>
            <a:stretch>
              <a:fillRect/>
            </a:stretch>
          </p:blipFill>
          <p:spPr>
            <a:xfrm>
              <a:off x="1799553" y="1209788"/>
              <a:ext cx="980895" cy="855340"/>
            </a:xfrm>
            <a:prstGeom prst="rect">
              <a:avLst/>
            </a:prstGeom>
          </p:spPr>
        </p:pic>
        <p:sp>
          <p:nvSpPr>
            <p:cNvPr id="9" name="TextBox 8">
              <a:extLst>
                <a:ext uri="{FF2B5EF4-FFF2-40B4-BE49-F238E27FC236}">
                  <a16:creationId xmlns:a16="http://schemas.microsoft.com/office/drawing/2014/main" id="{3379BEB0-0B82-944B-9F90-17CB0B0580E4}"/>
                </a:ext>
              </a:extLst>
            </p:cNvPr>
            <p:cNvSpPr txBox="1"/>
            <p:nvPr/>
          </p:nvSpPr>
          <p:spPr>
            <a:xfrm>
              <a:off x="1391347" y="2091061"/>
              <a:ext cx="1994464" cy="307777"/>
            </a:xfrm>
            <a:prstGeom prst="rect">
              <a:avLst/>
            </a:prstGeom>
            <a:noFill/>
          </p:spPr>
          <p:txBody>
            <a:bodyPr wrap="square" rtlCol="0">
              <a:spAutoFit/>
            </a:bodyPr>
            <a:lstStyle/>
            <a:p>
              <a:r>
                <a:rPr lang="en-US" altLang="zh-CN" dirty="0"/>
                <a:t>Ransomware</a:t>
              </a:r>
              <a:r>
                <a:rPr lang="zh-CN" altLang="en-US" dirty="0"/>
                <a:t> </a:t>
              </a:r>
              <a:r>
                <a:rPr lang="en-US" altLang="zh-CN" dirty="0"/>
                <a:t>(victim)</a:t>
              </a:r>
              <a:endParaRPr lang="en-US" dirty="0"/>
            </a:p>
          </p:txBody>
        </p:sp>
      </p:grpSp>
      <p:grpSp>
        <p:nvGrpSpPr>
          <p:cNvPr id="5" name="Group 4">
            <a:extLst>
              <a:ext uri="{FF2B5EF4-FFF2-40B4-BE49-F238E27FC236}">
                <a16:creationId xmlns:a16="http://schemas.microsoft.com/office/drawing/2014/main" id="{03F3C5B4-AA72-0544-909B-200AC99CC814}"/>
              </a:ext>
            </a:extLst>
          </p:cNvPr>
          <p:cNvGrpSpPr/>
          <p:nvPr/>
        </p:nvGrpSpPr>
        <p:grpSpPr>
          <a:xfrm>
            <a:off x="78715" y="1260437"/>
            <a:ext cx="2642144" cy="1257024"/>
            <a:chOff x="6686791" y="1044269"/>
            <a:chExt cx="2642144" cy="1257024"/>
          </a:xfrm>
        </p:grpSpPr>
        <p:grpSp>
          <p:nvGrpSpPr>
            <p:cNvPr id="11" name="Group 10">
              <a:extLst>
                <a:ext uri="{FF2B5EF4-FFF2-40B4-BE49-F238E27FC236}">
                  <a16:creationId xmlns:a16="http://schemas.microsoft.com/office/drawing/2014/main" id="{A845F83D-AAEE-D74F-8C1D-94BA0108F534}"/>
                </a:ext>
              </a:extLst>
            </p:cNvPr>
            <p:cNvGrpSpPr/>
            <p:nvPr/>
          </p:nvGrpSpPr>
          <p:grpSpPr>
            <a:xfrm>
              <a:off x="6991564" y="1044269"/>
              <a:ext cx="1121298" cy="1020859"/>
              <a:chOff x="6717613" y="1017725"/>
              <a:chExt cx="1590458" cy="1302815"/>
            </a:xfrm>
          </p:grpSpPr>
          <p:pic>
            <p:nvPicPr>
              <p:cNvPr id="7" name="Picture 6">
                <a:extLst>
                  <a:ext uri="{FF2B5EF4-FFF2-40B4-BE49-F238E27FC236}">
                    <a16:creationId xmlns:a16="http://schemas.microsoft.com/office/drawing/2014/main" id="{47093917-2E12-C149-94BC-174440C96F6C}"/>
                  </a:ext>
                </a:extLst>
              </p:cNvPr>
              <p:cNvPicPr>
                <a:picLocks noChangeAspect="1"/>
              </p:cNvPicPr>
              <p:nvPr/>
            </p:nvPicPr>
            <p:blipFill>
              <a:blip r:embed="rId3"/>
              <a:stretch>
                <a:fillRect/>
              </a:stretch>
            </p:blipFill>
            <p:spPr>
              <a:xfrm>
                <a:off x="6717613" y="1017725"/>
                <a:ext cx="626834" cy="682648"/>
              </a:xfrm>
              <a:prstGeom prst="rect">
                <a:avLst/>
              </a:prstGeom>
            </p:spPr>
          </p:pic>
          <p:pic>
            <p:nvPicPr>
              <p:cNvPr id="8" name="Picture 7">
                <a:extLst>
                  <a:ext uri="{FF2B5EF4-FFF2-40B4-BE49-F238E27FC236}">
                    <a16:creationId xmlns:a16="http://schemas.microsoft.com/office/drawing/2014/main" id="{8EB928DE-D941-1D4B-9713-85F29D0F6DE5}"/>
                  </a:ext>
                </a:extLst>
              </p:cNvPr>
              <p:cNvPicPr>
                <a:picLocks noChangeAspect="1"/>
              </p:cNvPicPr>
              <p:nvPr/>
            </p:nvPicPr>
            <p:blipFill>
              <a:blip r:embed="rId4"/>
              <a:stretch>
                <a:fillRect/>
              </a:stretch>
            </p:blipFill>
            <p:spPr>
              <a:xfrm>
                <a:off x="7077318" y="1276117"/>
                <a:ext cx="1230753" cy="1044423"/>
              </a:xfrm>
              <a:prstGeom prst="rect">
                <a:avLst/>
              </a:prstGeom>
            </p:spPr>
          </p:pic>
        </p:grpSp>
        <p:sp>
          <p:nvSpPr>
            <p:cNvPr id="10" name="TextBox 9">
              <a:extLst>
                <a:ext uri="{FF2B5EF4-FFF2-40B4-BE49-F238E27FC236}">
                  <a16:creationId xmlns:a16="http://schemas.microsoft.com/office/drawing/2014/main" id="{EAFAA70F-A7BE-7A45-9395-598E5B9919C9}"/>
                </a:ext>
              </a:extLst>
            </p:cNvPr>
            <p:cNvSpPr txBox="1"/>
            <p:nvPr/>
          </p:nvSpPr>
          <p:spPr>
            <a:xfrm>
              <a:off x="6686791" y="1993516"/>
              <a:ext cx="2642144" cy="307777"/>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Command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control</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server</a:t>
              </a:r>
              <a:endParaRPr lang="en-US" dirty="0">
                <a:latin typeface="Calibri" panose="020F0502020204030204" pitchFamily="34" charset="0"/>
                <a:cs typeface="Calibri" panose="020F0502020204030204" pitchFamily="34" charset="0"/>
              </a:endParaRPr>
            </a:p>
          </p:txBody>
        </p:sp>
      </p:grpSp>
      <p:cxnSp>
        <p:nvCxnSpPr>
          <p:cNvPr id="13" name="Straight Arrow Connector 12">
            <a:extLst>
              <a:ext uri="{FF2B5EF4-FFF2-40B4-BE49-F238E27FC236}">
                <a16:creationId xmlns:a16="http://schemas.microsoft.com/office/drawing/2014/main" id="{F5F679B9-5422-ED41-86F1-1A1353650949}"/>
              </a:ext>
            </a:extLst>
          </p:cNvPr>
          <p:cNvCxnSpPr>
            <a:cxnSpLocks/>
          </p:cNvCxnSpPr>
          <p:nvPr/>
        </p:nvCxnSpPr>
        <p:spPr>
          <a:xfrm>
            <a:off x="863030" y="2691808"/>
            <a:ext cx="0" cy="169344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540B1D-8789-9143-B8AC-23F87BC22129}"/>
              </a:ext>
            </a:extLst>
          </p:cNvPr>
          <p:cNvCxnSpPr>
            <a:cxnSpLocks/>
          </p:cNvCxnSpPr>
          <p:nvPr/>
        </p:nvCxnSpPr>
        <p:spPr>
          <a:xfrm>
            <a:off x="4407614" y="2738171"/>
            <a:ext cx="0" cy="1796189"/>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02BD2F6-89B8-CA47-9EC2-5BE8D9642A63}"/>
              </a:ext>
            </a:extLst>
          </p:cNvPr>
          <p:cNvGrpSpPr/>
          <p:nvPr/>
        </p:nvGrpSpPr>
        <p:grpSpPr>
          <a:xfrm>
            <a:off x="899908" y="3226532"/>
            <a:ext cx="3827942" cy="515336"/>
            <a:chOff x="901062" y="3280876"/>
            <a:chExt cx="3827942" cy="515336"/>
          </a:xfrm>
        </p:grpSpPr>
        <p:cxnSp>
          <p:nvCxnSpPr>
            <p:cNvPr id="18" name="Straight Arrow Connector 17">
              <a:extLst>
                <a:ext uri="{FF2B5EF4-FFF2-40B4-BE49-F238E27FC236}">
                  <a16:creationId xmlns:a16="http://schemas.microsoft.com/office/drawing/2014/main" id="{87B7E180-0B8C-3E4C-830D-58352448DE8A}"/>
                </a:ext>
              </a:extLst>
            </p:cNvPr>
            <p:cNvCxnSpPr>
              <a:cxnSpLocks/>
            </p:cNvCxnSpPr>
            <p:nvPr/>
          </p:nvCxnSpPr>
          <p:spPr>
            <a:xfrm flipH="1">
              <a:off x="901062" y="3424496"/>
              <a:ext cx="3506552" cy="3717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517738B-5B55-674A-ACA9-E8429842259C}"/>
                </a:ext>
              </a:extLst>
            </p:cNvPr>
            <p:cNvSpPr txBox="1"/>
            <p:nvPr/>
          </p:nvSpPr>
          <p:spPr>
            <a:xfrm rot="21282945">
              <a:off x="1533741" y="3280876"/>
              <a:ext cx="3195263" cy="307777"/>
            </a:xfrm>
            <a:prstGeom prst="rect">
              <a:avLst/>
            </a:prstGeom>
            <a:noFill/>
          </p:spPr>
          <p:txBody>
            <a:bodyPr wrap="square" rtlCol="0">
              <a:spAutoFit/>
            </a:bodyPr>
            <a:lstStyle/>
            <a:p>
              <a:r>
                <a:rPr lang="en-US" altLang="zh-CN" dirty="0">
                  <a:solidFill>
                    <a:srgbClr val="FF0000"/>
                  </a:solidFill>
                </a:rPr>
                <a:t>2.</a:t>
              </a:r>
              <a:r>
                <a:rPr lang="zh-CN" altLang="en-US" dirty="0">
                  <a:solidFill>
                    <a:srgbClr val="FF0000"/>
                  </a:solidFill>
                </a:rPr>
                <a:t> </a:t>
              </a:r>
              <a:r>
                <a:rPr lang="en-US" altLang="zh-CN" dirty="0">
                  <a:solidFill>
                    <a:srgbClr val="FF0000"/>
                  </a:solidFill>
                </a:rPr>
                <a:t>request</a:t>
              </a:r>
              <a:r>
                <a:rPr lang="zh-CN" altLang="en-US" dirty="0">
                  <a:solidFill>
                    <a:srgbClr val="FF0000"/>
                  </a:solidFill>
                </a:rPr>
                <a:t> </a:t>
              </a:r>
              <a:r>
                <a:rPr lang="en-US" altLang="zh-CN" dirty="0">
                  <a:solidFill>
                    <a:srgbClr val="FF0000"/>
                  </a:solidFill>
                </a:rPr>
                <a:t>decryption</a:t>
              </a:r>
              <a:r>
                <a:rPr lang="zh-CN" altLang="en-US" dirty="0">
                  <a:solidFill>
                    <a:srgbClr val="FF0000"/>
                  </a:solidFill>
                </a:rPr>
                <a:t> </a:t>
              </a:r>
              <a:r>
                <a:rPr lang="en-US" altLang="zh-CN" dirty="0">
                  <a:solidFill>
                    <a:srgbClr val="FF0000"/>
                  </a:solidFill>
                </a:rPr>
                <a:t>key</a:t>
              </a:r>
              <a:endParaRPr lang="en-US" dirty="0">
                <a:solidFill>
                  <a:srgbClr val="FF0000"/>
                </a:solidFill>
              </a:endParaRPr>
            </a:p>
          </p:txBody>
        </p:sp>
      </p:grpSp>
      <p:grpSp>
        <p:nvGrpSpPr>
          <p:cNvPr id="16" name="Group 15">
            <a:extLst>
              <a:ext uri="{FF2B5EF4-FFF2-40B4-BE49-F238E27FC236}">
                <a16:creationId xmlns:a16="http://schemas.microsoft.com/office/drawing/2014/main" id="{8E02D6ED-9F0E-764F-B967-424A3306B07A}"/>
              </a:ext>
            </a:extLst>
          </p:cNvPr>
          <p:cNvGrpSpPr/>
          <p:nvPr/>
        </p:nvGrpSpPr>
        <p:grpSpPr>
          <a:xfrm>
            <a:off x="882461" y="2645927"/>
            <a:ext cx="4086646" cy="373631"/>
            <a:chOff x="882461" y="2645927"/>
            <a:chExt cx="4086646" cy="373631"/>
          </a:xfrm>
        </p:grpSpPr>
        <p:cxnSp>
          <p:nvCxnSpPr>
            <p:cNvPr id="20" name="Straight Arrow Connector 19">
              <a:extLst>
                <a:ext uri="{FF2B5EF4-FFF2-40B4-BE49-F238E27FC236}">
                  <a16:creationId xmlns:a16="http://schemas.microsoft.com/office/drawing/2014/main" id="{EA3743E7-D9E1-BA49-8784-0E6BCB45F598}"/>
                </a:ext>
              </a:extLst>
            </p:cNvPr>
            <p:cNvCxnSpPr>
              <a:cxnSpLocks/>
            </p:cNvCxnSpPr>
            <p:nvPr/>
          </p:nvCxnSpPr>
          <p:spPr>
            <a:xfrm>
              <a:off x="882461" y="2763253"/>
              <a:ext cx="3525153" cy="256305"/>
            </a:xfrm>
            <a:prstGeom prst="straightConnector1">
              <a:avLst/>
            </a:prstGeom>
            <a:ln>
              <a:solidFill>
                <a:srgbClr val="4E8F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D507C6-F60C-1D43-97DB-E2C5B1187D9D}"/>
                </a:ext>
              </a:extLst>
            </p:cNvPr>
            <p:cNvSpPr txBox="1"/>
            <p:nvPr/>
          </p:nvSpPr>
          <p:spPr>
            <a:xfrm rot="277160">
              <a:off x="1773844" y="2645927"/>
              <a:ext cx="3195263" cy="307777"/>
            </a:xfrm>
            <a:prstGeom prst="rect">
              <a:avLst/>
            </a:prstGeom>
            <a:noFill/>
          </p:spPr>
          <p:txBody>
            <a:bodyPr wrap="square" rtlCol="0">
              <a:spAutoFit/>
            </a:bodyPr>
            <a:lstStyle/>
            <a:p>
              <a:r>
                <a:rPr lang="en-US" altLang="zh-CN" dirty="0">
                  <a:solidFill>
                    <a:srgbClr val="4E8F00"/>
                  </a:solidFill>
                </a:rPr>
                <a:t>1.</a:t>
              </a:r>
              <a:r>
                <a:rPr lang="zh-CN" altLang="en-US" dirty="0">
                  <a:solidFill>
                    <a:srgbClr val="4E8F00"/>
                  </a:solidFill>
                </a:rPr>
                <a:t> </a:t>
              </a:r>
              <a:r>
                <a:rPr lang="en-US" altLang="zh-CN" dirty="0">
                  <a:solidFill>
                    <a:srgbClr val="4E8F00"/>
                  </a:solidFill>
                </a:rPr>
                <a:t>confirm</a:t>
              </a:r>
              <a:r>
                <a:rPr lang="zh-CN" altLang="en-US" dirty="0">
                  <a:solidFill>
                    <a:srgbClr val="4E8F00"/>
                  </a:solidFill>
                </a:rPr>
                <a:t> </a:t>
              </a:r>
              <a:r>
                <a:rPr lang="en-US" altLang="zh-CN" dirty="0">
                  <a:solidFill>
                    <a:srgbClr val="4E8F00"/>
                  </a:solidFill>
                </a:rPr>
                <a:t>receival</a:t>
              </a:r>
              <a:r>
                <a:rPr lang="zh-CN" altLang="en-US" dirty="0">
                  <a:solidFill>
                    <a:srgbClr val="4E8F00"/>
                  </a:solidFill>
                </a:rPr>
                <a:t> </a:t>
              </a:r>
              <a:r>
                <a:rPr lang="en-US" altLang="zh-CN" dirty="0">
                  <a:solidFill>
                    <a:srgbClr val="4E8F00"/>
                  </a:solidFill>
                </a:rPr>
                <a:t>of</a:t>
              </a:r>
              <a:r>
                <a:rPr lang="zh-CN" altLang="en-US" dirty="0">
                  <a:solidFill>
                    <a:srgbClr val="4E8F00"/>
                  </a:solidFill>
                </a:rPr>
                <a:t> </a:t>
              </a:r>
              <a:r>
                <a:rPr lang="en-US" altLang="zh-CN" dirty="0">
                  <a:solidFill>
                    <a:srgbClr val="4E8F00"/>
                  </a:solidFill>
                </a:rPr>
                <a:t>ransom</a:t>
              </a:r>
              <a:endParaRPr lang="en-US" dirty="0">
                <a:solidFill>
                  <a:srgbClr val="4E8F00"/>
                </a:solidFill>
              </a:endParaRPr>
            </a:p>
          </p:txBody>
        </p:sp>
      </p:grpSp>
      <p:grpSp>
        <p:nvGrpSpPr>
          <p:cNvPr id="17" name="Group 16">
            <a:extLst>
              <a:ext uri="{FF2B5EF4-FFF2-40B4-BE49-F238E27FC236}">
                <a16:creationId xmlns:a16="http://schemas.microsoft.com/office/drawing/2014/main" id="{1BBE49D3-A5E5-304A-A9DC-CB02F7EFB00B}"/>
              </a:ext>
            </a:extLst>
          </p:cNvPr>
          <p:cNvGrpSpPr/>
          <p:nvPr/>
        </p:nvGrpSpPr>
        <p:grpSpPr>
          <a:xfrm>
            <a:off x="901060" y="3886761"/>
            <a:ext cx="3979014" cy="391535"/>
            <a:chOff x="901060" y="3886761"/>
            <a:chExt cx="3979014" cy="391535"/>
          </a:xfrm>
        </p:grpSpPr>
        <p:cxnSp>
          <p:nvCxnSpPr>
            <p:cNvPr id="22" name="Straight Arrow Connector 21">
              <a:extLst>
                <a:ext uri="{FF2B5EF4-FFF2-40B4-BE49-F238E27FC236}">
                  <a16:creationId xmlns:a16="http://schemas.microsoft.com/office/drawing/2014/main" id="{E215D0C0-277C-5B4D-B9DA-234B78C0F322}"/>
                </a:ext>
              </a:extLst>
            </p:cNvPr>
            <p:cNvCxnSpPr>
              <a:cxnSpLocks/>
            </p:cNvCxnSpPr>
            <p:nvPr/>
          </p:nvCxnSpPr>
          <p:spPr>
            <a:xfrm>
              <a:off x="901060" y="4045285"/>
              <a:ext cx="3506554" cy="233011"/>
            </a:xfrm>
            <a:prstGeom prst="straightConnector1">
              <a:avLst/>
            </a:prstGeom>
            <a:ln>
              <a:solidFill>
                <a:srgbClr val="4E8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93E64C-FBE5-2040-A567-FDC5C585C774}"/>
                </a:ext>
              </a:extLst>
            </p:cNvPr>
            <p:cNvSpPr txBox="1"/>
            <p:nvPr/>
          </p:nvSpPr>
          <p:spPr>
            <a:xfrm rot="194924">
              <a:off x="1684811" y="3886761"/>
              <a:ext cx="3195263" cy="307777"/>
            </a:xfrm>
            <a:prstGeom prst="rect">
              <a:avLst/>
            </a:prstGeom>
            <a:noFill/>
          </p:spPr>
          <p:txBody>
            <a:bodyPr wrap="square" rtlCol="0">
              <a:spAutoFit/>
            </a:bodyPr>
            <a:lstStyle/>
            <a:p>
              <a:r>
                <a:rPr lang="en-US" altLang="zh-CN" dirty="0">
                  <a:solidFill>
                    <a:srgbClr val="4E8F00"/>
                  </a:solidFill>
                </a:rPr>
                <a:t>3.</a:t>
              </a:r>
              <a:r>
                <a:rPr lang="zh-CN" altLang="en-US" dirty="0">
                  <a:solidFill>
                    <a:srgbClr val="4E8F00"/>
                  </a:solidFill>
                </a:rPr>
                <a:t> </a:t>
              </a:r>
              <a:r>
                <a:rPr lang="en-US" altLang="zh-CN" dirty="0">
                  <a:solidFill>
                    <a:srgbClr val="4E8F00"/>
                  </a:solidFill>
                </a:rPr>
                <a:t>send</a:t>
              </a:r>
              <a:r>
                <a:rPr lang="zh-CN" altLang="en-US" dirty="0">
                  <a:solidFill>
                    <a:srgbClr val="4E8F00"/>
                  </a:solidFill>
                </a:rPr>
                <a:t> </a:t>
              </a:r>
              <a:r>
                <a:rPr lang="en-US" altLang="zh-CN" dirty="0">
                  <a:solidFill>
                    <a:srgbClr val="4E8F00"/>
                  </a:solidFill>
                </a:rPr>
                <a:t>decryption</a:t>
              </a:r>
              <a:r>
                <a:rPr lang="zh-CN" altLang="en-US" dirty="0">
                  <a:solidFill>
                    <a:srgbClr val="4E8F00"/>
                  </a:solidFill>
                </a:rPr>
                <a:t> </a:t>
              </a:r>
              <a:r>
                <a:rPr lang="en-US" altLang="zh-CN" dirty="0">
                  <a:solidFill>
                    <a:srgbClr val="4E8F00"/>
                  </a:solidFill>
                </a:rPr>
                <a:t>key</a:t>
              </a:r>
              <a:endParaRPr lang="en-US" dirty="0">
                <a:solidFill>
                  <a:srgbClr val="4E8F00"/>
                </a:solidFill>
              </a:endParaRPr>
            </a:p>
          </p:txBody>
        </p:sp>
      </p:grpSp>
      <p:grpSp>
        <p:nvGrpSpPr>
          <p:cNvPr id="19" name="Group 18">
            <a:extLst>
              <a:ext uri="{FF2B5EF4-FFF2-40B4-BE49-F238E27FC236}">
                <a16:creationId xmlns:a16="http://schemas.microsoft.com/office/drawing/2014/main" id="{5CDC9491-D51A-C94F-82D9-9686E0A4A607}"/>
              </a:ext>
            </a:extLst>
          </p:cNvPr>
          <p:cNvGrpSpPr/>
          <p:nvPr/>
        </p:nvGrpSpPr>
        <p:grpSpPr>
          <a:xfrm>
            <a:off x="5588361" y="1260437"/>
            <a:ext cx="3273099" cy="3445883"/>
            <a:chOff x="5588361" y="1260437"/>
            <a:chExt cx="3273099" cy="3445883"/>
          </a:xfrm>
        </p:grpSpPr>
        <p:sp>
          <p:nvSpPr>
            <p:cNvPr id="36" name="TextBox 35">
              <a:extLst>
                <a:ext uri="{FF2B5EF4-FFF2-40B4-BE49-F238E27FC236}">
                  <a16:creationId xmlns:a16="http://schemas.microsoft.com/office/drawing/2014/main" id="{301D9BB2-6A06-9C4D-B462-DC1786C61D35}"/>
                </a:ext>
              </a:extLst>
            </p:cNvPr>
            <p:cNvSpPr txBox="1"/>
            <p:nvPr/>
          </p:nvSpPr>
          <p:spPr>
            <a:xfrm>
              <a:off x="5588361" y="1260437"/>
              <a:ext cx="3273099" cy="830997"/>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Decrypt</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file</a:t>
              </a:r>
            </a:p>
            <a:p>
              <a:pPr marL="285750" indent="-285750">
                <a:buFont typeface="Wingdings" pitchFamily="2" charset="2"/>
                <a:buChar char="Ø"/>
              </a:pPr>
              <a:r>
                <a:rPr lang="en-US" altLang="zh-CN" sz="1600" i="1" dirty="0">
                  <a:latin typeface="Calibri" panose="020F0502020204030204" pitchFamily="34" charset="0"/>
                  <a:cs typeface="Calibri" panose="020F0502020204030204" pitchFamily="34" charset="0"/>
                </a:rPr>
                <a:t>Reverse</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process</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of</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encryption</a:t>
              </a:r>
            </a:p>
            <a:p>
              <a:pPr marL="285750" indent="-285750">
                <a:buFont typeface="Wingdings" pitchFamily="2" charset="2"/>
                <a:buChar char="Ø"/>
              </a:pPr>
              <a:r>
                <a:rPr lang="en-US" altLang="zh-CN" sz="1600" i="1" dirty="0" err="1">
                  <a:latin typeface="Calibri" panose="020F0502020204030204" pitchFamily="34" charset="0"/>
                  <a:cs typeface="Calibri" panose="020F0502020204030204" pitchFamily="34" charset="0"/>
                </a:rPr>
                <a:t>encrypted_file</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key</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a:t>
              </a:r>
              <a:r>
                <a:rPr lang="zh-CN" altLang="en-US" sz="1600" i="1" dirty="0">
                  <a:latin typeface="Calibri" panose="020F0502020204030204" pitchFamily="34" charset="0"/>
                  <a:cs typeface="Calibri" panose="020F0502020204030204" pitchFamily="34" charset="0"/>
                </a:rPr>
                <a:t> </a:t>
              </a:r>
              <a:r>
                <a:rPr lang="en-US" altLang="zh-CN" sz="1600" i="1" dirty="0">
                  <a:latin typeface="Calibri" panose="020F0502020204030204" pitchFamily="34" charset="0"/>
                  <a:cs typeface="Calibri" panose="020F0502020204030204" pitchFamily="34" charset="0"/>
                </a:rPr>
                <a:t>file</a:t>
              </a:r>
            </a:p>
          </p:txBody>
        </p:sp>
        <p:sp>
          <p:nvSpPr>
            <p:cNvPr id="37" name="Rounded Rectangle 36">
              <a:extLst>
                <a:ext uri="{FF2B5EF4-FFF2-40B4-BE49-F238E27FC236}">
                  <a16:creationId xmlns:a16="http://schemas.microsoft.com/office/drawing/2014/main" id="{A601429A-1562-4E4D-AAA4-85FE57CE022C}"/>
                </a:ext>
              </a:extLst>
            </p:cNvPr>
            <p:cNvSpPr/>
            <p:nvPr/>
          </p:nvSpPr>
          <p:spPr>
            <a:xfrm>
              <a:off x="5698682" y="4161790"/>
              <a:ext cx="2852354" cy="544530"/>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Prof Jun Xu is giving a lecture on encryption ransomware </a:t>
              </a:r>
            </a:p>
          </p:txBody>
        </p:sp>
        <p:sp>
          <p:nvSpPr>
            <p:cNvPr id="38" name="Rounded Rectangle 37">
              <a:extLst>
                <a:ext uri="{FF2B5EF4-FFF2-40B4-BE49-F238E27FC236}">
                  <a16:creationId xmlns:a16="http://schemas.microsoft.com/office/drawing/2014/main" id="{B9B42A21-0CE6-644D-A2D4-AB6EBFEBEE45}"/>
                </a:ext>
              </a:extLst>
            </p:cNvPr>
            <p:cNvSpPr/>
            <p:nvPr/>
          </p:nvSpPr>
          <p:spPr>
            <a:xfrm>
              <a:off x="5677309" y="3466672"/>
              <a:ext cx="2852354" cy="544530"/>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Calibri" panose="020F0502020204030204" pitchFamily="34" charset="0"/>
                  <a:cs typeface="Calibri" panose="020F0502020204030204" pitchFamily="34" charset="0"/>
                </a:rPr>
                <a:t>KEY</a:t>
              </a:r>
              <a:r>
                <a:rPr lang="en-US" altLang="zh-CN" dirty="0">
                  <a:solidFill>
                    <a:schemeClr val="tx1"/>
                  </a:solidFill>
                  <a:latin typeface="Calibri" panose="020F0502020204030204" pitchFamily="34" charset="0"/>
                  <a:cs typeface="Calibri" panose="020F0502020204030204" pitchFamily="34" charset="0"/>
                </a:rPr>
                <a:t>:</a:t>
              </a:r>
              <a:r>
                <a:rPr lang="zh-CN" alt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helloworldaeskey</a:t>
              </a:r>
              <a:endParaRPr lang="en-US" dirty="0">
                <a:solidFill>
                  <a:schemeClr val="tx1"/>
                </a:solidFill>
                <a:latin typeface="Calibri" panose="020F0502020204030204" pitchFamily="34" charset="0"/>
                <a:cs typeface="Calibri" panose="020F0502020204030204" pitchFamily="34" charset="0"/>
              </a:endParaRPr>
            </a:p>
          </p:txBody>
        </p:sp>
        <p:sp>
          <p:nvSpPr>
            <p:cNvPr id="39" name="Rounded Rectangle 38">
              <a:extLst>
                <a:ext uri="{FF2B5EF4-FFF2-40B4-BE49-F238E27FC236}">
                  <a16:creationId xmlns:a16="http://schemas.microsoft.com/office/drawing/2014/main" id="{5EE56C4A-E5B9-7044-A13A-DF488A8A29EE}"/>
                </a:ext>
              </a:extLst>
            </p:cNvPr>
            <p:cNvSpPr/>
            <p:nvPr/>
          </p:nvSpPr>
          <p:spPr>
            <a:xfrm>
              <a:off x="5654560" y="2193785"/>
              <a:ext cx="2852354" cy="1088771"/>
            </a:xfrm>
            <a:prstGeom prst="round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z2PX4KI4CEFaP0An8gJkaE9TKBxTcGyGwVf2ik+zniNuGTQSm1nsrBMLyVCRqThhJbtkQnApmDi+cDrlHLkgHg==</a:t>
              </a:r>
            </a:p>
          </p:txBody>
        </p:sp>
        <p:sp>
          <p:nvSpPr>
            <p:cNvPr id="40" name="Curved Right Arrow 39">
              <a:extLst>
                <a:ext uri="{FF2B5EF4-FFF2-40B4-BE49-F238E27FC236}">
                  <a16:creationId xmlns:a16="http://schemas.microsoft.com/office/drawing/2014/main" id="{0235D269-D552-9A4B-93F9-34FEB3789426}"/>
                </a:ext>
              </a:extLst>
            </p:cNvPr>
            <p:cNvSpPr/>
            <p:nvPr/>
          </p:nvSpPr>
          <p:spPr>
            <a:xfrm flipH="1">
              <a:off x="8604606" y="2840591"/>
              <a:ext cx="256853" cy="1621040"/>
            </a:xfrm>
            <a:prstGeom prst="curvedRightArrow">
              <a:avLst>
                <a:gd name="adj1" fmla="val 25000"/>
                <a:gd name="adj2" fmla="val 50000"/>
                <a:gd name="adj3" fmla="val 25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2240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Computer Security in Daily Life: A Real Case</a:t>
            </a:r>
            <a:endParaRPr dirty="0"/>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4" name="Shape 303">
            <a:extLst>
              <a:ext uri="{FF2B5EF4-FFF2-40B4-BE49-F238E27FC236}">
                <a16:creationId xmlns:a16="http://schemas.microsoft.com/office/drawing/2014/main" id="{64E9F926-881E-1343-8EDD-A76E4189795F}"/>
              </a:ext>
            </a:extLst>
          </p:cNvPr>
          <p:cNvSpPr txBox="1">
            <a:spLocks noGrp="1"/>
          </p:cNvSpPr>
          <p:nvPr>
            <p:ph type="body" idx="1"/>
          </p:nvPr>
        </p:nvSpPr>
        <p:spPr>
          <a:xfrm>
            <a:off x="311700" y="1288516"/>
            <a:ext cx="7430389" cy="2489400"/>
          </a:xfrm>
          <a:prstGeom prst="rect">
            <a:avLst/>
          </a:prstGeom>
        </p:spPr>
        <p:txBody>
          <a:bodyPr spcFirstLastPara="1" wrap="square" lIns="91425" tIns="91425" rIns="91425" bIns="91425" anchor="t" anchorCtr="0">
            <a:noAutofit/>
          </a:bodyPr>
          <a:lstStyle/>
          <a:p>
            <a:pPr lvl="0" rtl="0">
              <a:lnSpc>
                <a:spcPct val="150000"/>
              </a:lnSpc>
              <a:spcBef>
                <a:spcPts val="0"/>
              </a:spcBef>
              <a:spcAft>
                <a:spcPts val="0"/>
              </a:spcAft>
              <a:buClr>
                <a:schemeClr val="tx1"/>
              </a:buClr>
              <a:buSzPts val="1800"/>
              <a:buFont typeface="Wingdings" pitchFamily="2" charset="2"/>
              <a:buChar char="v"/>
            </a:pPr>
            <a:r>
              <a:rPr lang="en-US" altLang="zh-CN" sz="2000" dirty="0">
                <a:solidFill>
                  <a:schemeClr val="tx1"/>
                </a:solidFill>
                <a:latin typeface="Calibri" panose="020F0502020204030204" pitchFamily="34" charset="0"/>
                <a:cs typeface="Calibri" panose="020F0502020204030204" pitchFamily="34" charset="0"/>
              </a:rPr>
              <a:t>Time: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i="1" dirty="0">
                <a:solidFill>
                  <a:schemeClr val="tx1"/>
                </a:solidFill>
                <a:latin typeface="Calibri" panose="020F0502020204030204" pitchFamily="34" charset="0"/>
                <a:cs typeface="Calibri" panose="020F0502020204030204" pitchFamily="34" charset="0"/>
              </a:rPr>
              <a:t>2017</a:t>
            </a:r>
            <a:r>
              <a:rPr lang="zh-CN" altLang="en-US" sz="2000" i="1" dirty="0">
                <a:solidFill>
                  <a:schemeClr val="tx1"/>
                </a:solidFill>
                <a:latin typeface="Calibri" panose="020F0502020204030204" pitchFamily="34" charset="0"/>
                <a:cs typeface="Calibri" panose="020F0502020204030204" pitchFamily="34" charset="0"/>
              </a:rPr>
              <a:t> </a:t>
            </a:r>
            <a:r>
              <a:rPr lang="en-US" altLang="zh-CN" sz="2000" i="1" dirty="0">
                <a:solidFill>
                  <a:schemeClr val="tx1"/>
                </a:solidFill>
                <a:latin typeface="Calibri" panose="020F0502020204030204" pitchFamily="34" charset="0"/>
                <a:cs typeface="Calibri" panose="020F0502020204030204" pitchFamily="34" charset="0"/>
              </a:rPr>
              <a:t>August</a:t>
            </a:r>
          </a:p>
          <a:p>
            <a:pPr lvl="0" rtl="0">
              <a:lnSpc>
                <a:spcPct val="150000"/>
              </a:lnSpc>
              <a:spcBef>
                <a:spcPts val="0"/>
              </a:spcBef>
              <a:spcAft>
                <a:spcPts val="0"/>
              </a:spcAft>
              <a:buClr>
                <a:schemeClr val="tx1"/>
              </a:buClr>
              <a:buSzPts val="1800"/>
              <a:buFont typeface="Wingdings" pitchFamily="2" charset="2"/>
              <a:buChar char="v"/>
            </a:pPr>
            <a:r>
              <a:rPr lang="en-US" altLang="zh-CN" sz="2000" dirty="0">
                <a:solidFill>
                  <a:schemeClr val="tx1"/>
                </a:solidFill>
                <a:latin typeface="Calibri" panose="020F0502020204030204" pitchFamily="34" charset="0"/>
                <a:ea typeface="Calibri"/>
                <a:cs typeface="Calibri" panose="020F0502020204030204" pitchFamily="34" charset="0"/>
                <a:sym typeface="Calibri"/>
              </a:rPr>
              <a:t>Location:</a:t>
            </a:r>
            <a:r>
              <a:rPr lang="zh-CN" altLang="en-US" sz="2000"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Cyber</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Security</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Lab,</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Pennsylvania</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State</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University</a:t>
            </a:r>
          </a:p>
          <a:p>
            <a:pPr lvl="0" rtl="0">
              <a:lnSpc>
                <a:spcPct val="150000"/>
              </a:lnSpc>
              <a:spcBef>
                <a:spcPts val="0"/>
              </a:spcBef>
              <a:spcAft>
                <a:spcPts val="0"/>
              </a:spcAft>
              <a:buClr>
                <a:schemeClr val="tx1"/>
              </a:buClr>
              <a:buSzPts val="1800"/>
              <a:buFont typeface="Wingdings" pitchFamily="2" charset="2"/>
              <a:buChar char="v"/>
            </a:pPr>
            <a:r>
              <a:rPr lang="en-US" altLang="zh-CN" sz="2000" dirty="0">
                <a:solidFill>
                  <a:schemeClr val="tx1"/>
                </a:solidFill>
                <a:latin typeface="Calibri" panose="020F0502020204030204" pitchFamily="34" charset="0"/>
                <a:ea typeface="Calibri"/>
                <a:cs typeface="Calibri" panose="020F0502020204030204" pitchFamily="34" charset="0"/>
                <a:sym typeface="Calibri"/>
              </a:rPr>
              <a:t>Person:</a:t>
            </a:r>
            <a:r>
              <a:rPr lang="zh-CN" altLang="en-US" sz="2000"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Visiting</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Professor</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Y</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from</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XIT</a:t>
            </a:r>
          </a:p>
          <a:p>
            <a:pPr lvl="0" rtl="0">
              <a:lnSpc>
                <a:spcPct val="150000"/>
              </a:lnSpc>
              <a:spcBef>
                <a:spcPts val="0"/>
              </a:spcBef>
              <a:spcAft>
                <a:spcPts val="0"/>
              </a:spcAft>
              <a:buClr>
                <a:schemeClr val="tx1"/>
              </a:buClr>
              <a:buSzPts val="1800"/>
              <a:buFont typeface="Wingdings" pitchFamily="2" charset="2"/>
              <a:buChar char="v"/>
            </a:pPr>
            <a:r>
              <a:rPr lang="en-US" altLang="zh-CN" sz="2000" dirty="0">
                <a:solidFill>
                  <a:schemeClr val="tx1"/>
                </a:solidFill>
                <a:latin typeface="Calibri" panose="020F0502020204030204" pitchFamily="34" charset="0"/>
                <a:ea typeface="Calibri"/>
                <a:cs typeface="Calibri" panose="020F0502020204030204" pitchFamily="34" charset="0"/>
                <a:sym typeface="Calibri"/>
              </a:rPr>
              <a:t>Background:</a:t>
            </a:r>
            <a:r>
              <a:rPr lang="zh-CN" altLang="en-US" sz="2000"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Professor</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Y</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has</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worked</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on</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crypto</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for</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many</a:t>
            </a:r>
            <a:r>
              <a:rPr lang="zh-CN" altLang="en-US" sz="2000" i="1" dirty="0">
                <a:solidFill>
                  <a:schemeClr val="tx1"/>
                </a:solidFill>
                <a:latin typeface="Calibri" panose="020F0502020204030204" pitchFamily="34" charset="0"/>
                <a:ea typeface="Calibri"/>
                <a:cs typeface="Calibri" panose="020F0502020204030204" pitchFamily="34" charset="0"/>
                <a:sym typeface="Calibri"/>
              </a:rPr>
              <a:t> </a:t>
            </a:r>
            <a:r>
              <a:rPr lang="en-US" altLang="zh-CN" sz="2000" i="1" dirty="0">
                <a:solidFill>
                  <a:schemeClr val="tx1"/>
                </a:solidFill>
                <a:latin typeface="Calibri" panose="020F0502020204030204" pitchFamily="34" charset="0"/>
                <a:ea typeface="Calibri"/>
                <a:cs typeface="Calibri" panose="020F0502020204030204" pitchFamily="34" charset="0"/>
                <a:sym typeface="Calibri"/>
              </a:rPr>
              <a:t>years</a:t>
            </a:r>
          </a:p>
          <a:p>
            <a:pPr marL="114300" lvl="0" indent="0">
              <a:lnSpc>
                <a:spcPct val="150000"/>
              </a:lnSpc>
              <a:buClr>
                <a:schemeClr val="tx1"/>
              </a:buClr>
              <a:buNone/>
            </a:pPr>
            <a:endParaRPr lang="en-US" altLang="zh-CN" sz="2000" dirty="0">
              <a:solidFill>
                <a:schemeClr val="tx1"/>
              </a:solidFill>
              <a:latin typeface="Calibri" panose="020F0502020204030204" pitchFamily="34" charset="0"/>
              <a:ea typeface="Calibri"/>
              <a:cs typeface="Calibri" panose="020F0502020204030204" pitchFamily="34" charset="0"/>
              <a:sym typeface="Calibri"/>
            </a:endParaRPr>
          </a:p>
          <a:p>
            <a:pPr lvl="0">
              <a:lnSpc>
                <a:spcPct val="150000"/>
              </a:lnSpc>
              <a:buClr>
                <a:schemeClr val="tx1"/>
              </a:buClr>
              <a:buFont typeface="Wingdings" pitchFamily="2" charset="2"/>
              <a:buChar char="v"/>
            </a:pPr>
            <a:endParaRPr lang="en-US" sz="20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2" name="Picture 1">
            <a:extLst>
              <a:ext uri="{FF2B5EF4-FFF2-40B4-BE49-F238E27FC236}">
                <a16:creationId xmlns:a16="http://schemas.microsoft.com/office/drawing/2014/main" id="{7ACC880B-93AD-2E49-8272-08E0ABBED716}"/>
              </a:ext>
            </a:extLst>
          </p:cNvPr>
          <p:cNvPicPr>
            <a:picLocks noChangeAspect="1"/>
          </p:cNvPicPr>
          <p:nvPr/>
        </p:nvPicPr>
        <p:blipFill>
          <a:blip r:embed="rId3"/>
          <a:stretch>
            <a:fillRect/>
          </a:stretch>
        </p:blipFill>
        <p:spPr>
          <a:xfrm>
            <a:off x="983772" y="3499275"/>
            <a:ext cx="1294090" cy="136074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Recovery</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from</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Infection</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without</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Paying</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Ransom?</a:t>
            </a:r>
            <a:endParaRPr lang="en-US" dirty="0">
              <a:latin typeface="+mj-lt"/>
            </a:endParaRPr>
          </a:p>
        </p:txBody>
      </p:sp>
      <p:sp>
        <p:nvSpPr>
          <p:cNvPr id="3" name="Text Placeholder 2">
            <a:extLst>
              <a:ext uri="{FF2B5EF4-FFF2-40B4-BE49-F238E27FC236}">
                <a16:creationId xmlns:a16="http://schemas.microsoft.com/office/drawing/2014/main" id="{BCBD4D80-8AE5-9E49-9FD8-E9C7E31E58E7}"/>
              </a:ext>
            </a:extLst>
          </p:cNvPr>
          <p:cNvSpPr>
            <a:spLocks noGrp="1"/>
          </p:cNvSpPr>
          <p:nvPr>
            <p:ph type="body" idx="1"/>
          </p:nvPr>
        </p:nvSpPr>
        <p:spPr>
          <a:xfrm>
            <a:off x="311700" y="1152475"/>
            <a:ext cx="8520600" cy="1294890"/>
          </a:xfrm>
        </p:spPr>
        <p:txBody>
          <a:bodyPr/>
          <a:lstStyle/>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Idea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1:</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Find</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Copies</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in</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a</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Different</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Disks</a:t>
            </a:r>
            <a:endParaRPr lang="en-US" altLang="zh-CN" sz="2000" i="1" dirty="0">
              <a:solidFill>
                <a:schemeClr val="tx1"/>
              </a:solidFill>
              <a:latin typeface="Calibri" panose="020F0502020204030204" pitchFamily="34" charset="0"/>
              <a:cs typeface="Calibri" panose="020F0502020204030204" pitchFamily="34" charset="0"/>
            </a:endParaRP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Idea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2:</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Break</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Encryption</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and</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Recover</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Data</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Idea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3:</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Track</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Ransom</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to</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Identify</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the</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Attacker</a:t>
            </a:r>
          </a:p>
          <a:p>
            <a:pPr>
              <a:buFont typeface="Wingdings" pitchFamily="2" charset="2"/>
              <a:buChar char="Ø"/>
            </a:pPr>
            <a:endParaRPr lang="en-US" sz="2400"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20</a:t>
            </a:fld>
            <a:endParaRPr lang="en"/>
          </a:p>
        </p:txBody>
      </p:sp>
      <p:grpSp>
        <p:nvGrpSpPr>
          <p:cNvPr id="8" name="Group 7">
            <a:extLst>
              <a:ext uri="{FF2B5EF4-FFF2-40B4-BE49-F238E27FC236}">
                <a16:creationId xmlns:a16="http://schemas.microsoft.com/office/drawing/2014/main" id="{F26BDA1F-056E-D548-89B9-CB5D21BE940D}"/>
              </a:ext>
            </a:extLst>
          </p:cNvPr>
          <p:cNvGrpSpPr/>
          <p:nvPr/>
        </p:nvGrpSpPr>
        <p:grpSpPr>
          <a:xfrm>
            <a:off x="499654" y="2831135"/>
            <a:ext cx="8083047" cy="1666847"/>
            <a:chOff x="499654" y="2831135"/>
            <a:chExt cx="8083047" cy="1666847"/>
          </a:xfrm>
        </p:grpSpPr>
        <p:pic>
          <p:nvPicPr>
            <p:cNvPr id="5" name="Picture 4">
              <a:extLst>
                <a:ext uri="{FF2B5EF4-FFF2-40B4-BE49-F238E27FC236}">
                  <a16:creationId xmlns:a16="http://schemas.microsoft.com/office/drawing/2014/main" id="{A825F1CD-5CEC-334A-B6F5-9ADFC23B701B}"/>
                </a:ext>
              </a:extLst>
            </p:cNvPr>
            <p:cNvPicPr>
              <a:picLocks noChangeAspect="1"/>
            </p:cNvPicPr>
            <p:nvPr/>
          </p:nvPicPr>
          <p:blipFill>
            <a:blip r:embed="rId2"/>
            <a:stretch>
              <a:fillRect/>
            </a:stretch>
          </p:blipFill>
          <p:spPr>
            <a:xfrm>
              <a:off x="499654" y="2831135"/>
              <a:ext cx="2273300" cy="1493675"/>
            </a:xfrm>
            <a:prstGeom prst="rect">
              <a:avLst/>
            </a:prstGeom>
          </p:spPr>
        </p:pic>
        <p:pic>
          <p:nvPicPr>
            <p:cNvPr id="6" name="Picture 5">
              <a:extLst>
                <a:ext uri="{FF2B5EF4-FFF2-40B4-BE49-F238E27FC236}">
                  <a16:creationId xmlns:a16="http://schemas.microsoft.com/office/drawing/2014/main" id="{C8F57530-CCE5-224C-A8EE-89939E446D47}"/>
                </a:ext>
              </a:extLst>
            </p:cNvPr>
            <p:cNvPicPr>
              <a:picLocks noChangeAspect="1"/>
            </p:cNvPicPr>
            <p:nvPr/>
          </p:nvPicPr>
          <p:blipFill>
            <a:blip r:embed="rId3"/>
            <a:stretch>
              <a:fillRect/>
            </a:stretch>
          </p:blipFill>
          <p:spPr>
            <a:xfrm>
              <a:off x="3450512" y="3118106"/>
              <a:ext cx="2700316" cy="1206704"/>
            </a:xfrm>
            <a:prstGeom prst="rect">
              <a:avLst/>
            </a:prstGeom>
          </p:spPr>
        </p:pic>
        <p:pic>
          <p:nvPicPr>
            <p:cNvPr id="7" name="Picture 6">
              <a:extLst>
                <a:ext uri="{FF2B5EF4-FFF2-40B4-BE49-F238E27FC236}">
                  <a16:creationId xmlns:a16="http://schemas.microsoft.com/office/drawing/2014/main" id="{B5D7648E-B989-C644-A3F4-C292FBE25025}"/>
                </a:ext>
              </a:extLst>
            </p:cNvPr>
            <p:cNvPicPr>
              <a:picLocks noChangeAspect="1"/>
            </p:cNvPicPr>
            <p:nvPr/>
          </p:nvPicPr>
          <p:blipFill>
            <a:blip r:embed="rId4"/>
            <a:stretch>
              <a:fillRect/>
            </a:stretch>
          </p:blipFill>
          <p:spPr>
            <a:xfrm>
              <a:off x="6828386" y="3118106"/>
              <a:ext cx="1754315" cy="1379876"/>
            </a:xfrm>
            <a:prstGeom prst="rect">
              <a:avLst/>
            </a:prstGeom>
          </p:spPr>
        </p:pic>
      </p:grpSp>
    </p:spTree>
    <p:extLst>
      <p:ext uri="{BB962C8B-B14F-4D97-AF65-F5344CB8AC3E}">
        <p14:creationId xmlns:p14="http://schemas.microsoft.com/office/powerpoint/2010/main" val="25036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Idea</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1:</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Find</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Copies</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in</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Other</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Machines</a:t>
            </a:r>
            <a:r>
              <a:rPr lang="zh-CN" altLang="en-US" dirty="0">
                <a:solidFill>
                  <a:schemeClr val="tx1"/>
                </a:solidFill>
                <a:latin typeface="+mj-lt"/>
                <a:cs typeface="Calibri" panose="020F0502020204030204" pitchFamily="34" charset="0"/>
              </a:rPr>
              <a:t> </a:t>
            </a:r>
            <a:endParaRPr lang="en-US" dirty="0">
              <a:latin typeface="+mj-lt"/>
            </a:endParaRPr>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21</a:t>
            </a:fld>
            <a:endParaRPr lang="en"/>
          </a:p>
        </p:txBody>
      </p:sp>
      <p:pic>
        <p:nvPicPr>
          <p:cNvPr id="3" name="Picture 2">
            <a:extLst>
              <a:ext uri="{FF2B5EF4-FFF2-40B4-BE49-F238E27FC236}">
                <a16:creationId xmlns:a16="http://schemas.microsoft.com/office/drawing/2014/main" id="{AA027C12-0212-414E-A8F4-670DF395788E}"/>
              </a:ext>
            </a:extLst>
          </p:cNvPr>
          <p:cNvPicPr>
            <a:picLocks noChangeAspect="1"/>
          </p:cNvPicPr>
          <p:nvPr/>
        </p:nvPicPr>
        <p:blipFill>
          <a:blip r:embed="rId2"/>
          <a:stretch>
            <a:fillRect/>
          </a:stretch>
        </p:blipFill>
        <p:spPr>
          <a:xfrm>
            <a:off x="4767341" y="1602027"/>
            <a:ext cx="2198407" cy="1294952"/>
          </a:xfrm>
          <a:prstGeom prst="rect">
            <a:avLst/>
          </a:prstGeom>
        </p:spPr>
      </p:pic>
      <p:sp>
        <p:nvSpPr>
          <p:cNvPr id="5" name="Rectangle 4">
            <a:extLst>
              <a:ext uri="{FF2B5EF4-FFF2-40B4-BE49-F238E27FC236}">
                <a16:creationId xmlns:a16="http://schemas.microsoft.com/office/drawing/2014/main" id="{F8E9AEFB-D456-E345-91BD-E139B322489F}"/>
              </a:ext>
            </a:extLst>
          </p:cNvPr>
          <p:cNvSpPr/>
          <p:nvPr/>
        </p:nvSpPr>
        <p:spPr>
          <a:xfrm>
            <a:off x="553143" y="1166880"/>
            <a:ext cx="6695275" cy="2677656"/>
          </a:xfrm>
          <a:prstGeom prst="rect">
            <a:avLst/>
          </a:prstGeom>
        </p:spPr>
        <p:txBody>
          <a:bodyPr wrap="square">
            <a:spAutoFit/>
          </a:bodyPr>
          <a:lstStyle/>
          <a:p>
            <a:pPr marL="285750" indent="-285750">
              <a:buFont typeface="Wingdings" pitchFamily="2" charset="2"/>
              <a:buChar char="Ø"/>
            </a:pPr>
            <a:r>
              <a:rPr lang="en-US" altLang="zh-CN" sz="2400" dirty="0">
                <a:solidFill>
                  <a:srgbClr val="222222"/>
                </a:solidFill>
                <a:latin typeface="Calibri" panose="020F0502020204030204" pitchFamily="34" charset="0"/>
                <a:cs typeface="Calibri" panose="020F0502020204030204" pitchFamily="34" charset="0"/>
              </a:rPr>
              <a:t>Avoid</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paying</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ransom</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to</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recover</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data</a:t>
            </a:r>
          </a:p>
          <a:p>
            <a:pPr marL="285750" indent="-285750">
              <a:buFont typeface="Wingdings" pitchFamily="2" charset="2"/>
              <a:buChar char="Ø"/>
            </a:pPr>
            <a:endParaRPr lang="en-US" altLang="zh-CN" sz="2400" dirty="0">
              <a:solidFill>
                <a:srgbClr val="222222"/>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2400" dirty="0">
                <a:solidFill>
                  <a:srgbClr val="222222"/>
                </a:solidFill>
                <a:latin typeface="Calibri" panose="020F0502020204030204" pitchFamily="34" charset="0"/>
                <a:cs typeface="Calibri" panose="020F0502020204030204" pitchFamily="34" charset="0"/>
              </a:rPr>
              <a:t>It</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fully</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depends</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dirty="0">
                <a:solidFill>
                  <a:srgbClr val="222222"/>
                </a:solidFill>
                <a:latin typeface="Calibri" panose="020F0502020204030204" pitchFamily="34" charset="0"/>
                <a:cs typeface="Calibri" panose="020F0502020204030204" pitchFamily="34" charset="0"/>
              </a:rPr>
              <a:t>on</a:t>
            </a:r>
            <a:r>
              <a:rPr lang="zh-CN" altLang="en-US" sz="2400" dirty="0">
                <a:solidFill>
                  <a:srgbClr val="222222"/>
                </a:solidFill>
                <a:latin typeface="Calibri" panose="020F0502020204030204" pitchFamily="34" charset="0"/>
                <a:cs typeface="Calibri" panose="020F0502020204030204" pitchFamily="34" charset="0"/>
              </a:rPr>
              <a:t> </a:t>
            </a:r>
            <a:r>
              <a:rPr lang="en-US" altLang="zh-CN" sz="2400" i="1" dirty="0">
                <a:solidFill>
                  <a:srgbClr val="FF0000"/>
                </a:solidFill>
                <a:latin typeface="Calibri" panose="020F0502020204030204" pitchFamily="34" charset="0"/>
                <a:cs typeface="Calibri" panose="020F0502020204030204" pitchFamily="34" charset="0"/>
              </a:rPr>
              <a:t>LUCK</a:t>
            </a:r>
          </a:p>
          <a:p>
            <a:pPr marL="285750" indent="-285750">
              <a:buFont typeface="Wingdings" pitchFamily="2" charset="2"/>
              <a:buChar char="Ø"/>
            </a:pPr>
            <a:endParaRPr lang="en-US" altLang="zh-CN" sz="2400" dirty="0">
              <a:solidFill>
                <a:schemeClr val="tx1"/>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Many</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people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do</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not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transfer</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data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between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different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storages</a:t>
            </a:r>
          </a:p>
          <a:p>
            <a:pPr marL="285750" indent="-285750">
              <a:buFont typeface="Wingdings" pitchFamily="2" charset="2"/>
              <a:buChar char="Ø"/>
            </a:pPr>
            <a:endParaRPr lang="en-US" sz="24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399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Idea</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2:</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Break</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Encryption</a:t>
            </a:r>
            <a:endParaRPr lang="en-US" dirty="0">
              <a:latin typeface="+mj-lt"/>
            </a:endParaRPr>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22</a:t>
            </a:fld>
            <a:endParaRPr lang="en"/>
          </a:p>
        </p:txBody>
      </p:sp>
      <p:sp>
        <p:nvSpPr>
          <p:cNvPr id="5" name="Text Placeholder 2">
            <a:extLst>
              <a:ext uri="{FF2B5EF4-FFF2-40B4-BE49-F238E27FC236}">
                <a16:creationId xmlns:a16="http://schemas.microsoft.com/office/drawing/2014/main" id="{6765FA5B-1CF7-2348-9146-A7621C1100CB}"/>
              </a:ext>
            </a:extLst>
          </p:cNvPr>
          <p:cNvSpPr>
            <a:spLocks noGrp="1"/>
          </p:cNvSpPr>
          <p:nvPr>
            <p:ph type="body" idx="1"/>
          </p:nvPr>
        </p:nvSpPr>
        <p:spPr>
          <a:xfrm>
            <a:off x="311700" y="1152475"/>
            <a:ext cx="8520600" cy="933179"/>
          </a:xfrm>
        </p:spPr>
        <p:txBody>
          <a:bodyPr/>
          <a:lstStyle/>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Modern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encryption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algorithms</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are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theoretically</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strong</a:t>
            </a:r>
            <a:r>
              <a:rPr lang="zh-CN" altLang="en-US" sz="2400" dirty="0">
                <a:solidFill>
                  <a:schemeClr val="tx1"/>
                </a:solidFill>
                <a:latin typeface="Calibri" panose="020F0502020204030204" pitchFamily="34" charset="0"/>
                <a:cs typeface="Calibri" panose="020F0502020204030204" pitchFamily="34" charset="0"/>
              </a:rPr>
              <a:t> </a:t>
            </a:r>
            <a:endParaRPr lang="en-US" altLang="zh-CN" sz="2400" dirty="0">
              <a:solidFill>
                <a:schemeClr val="tx1"/>
              </a:solidFill>
              <a:latin typeface="Calibri" panose="020F0502020204030204" pitchFamily="34" charset="0"/>
              <a:cs typeface="Calibri" panose="020F0502020204030204" pitchFamily="34" charset="0"/>
            </a:endParaRP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The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only</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way</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to</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break</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it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is</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rgbClr val="FF0000"/>
                </a:solidFill>
                <a:latin typeface="Calibri" panose="020F0502020204030204" pitchFamily="34" charset="0"/>
                <a:cs typeface="Calibri" panose="020F0502020204030204" pitchFamily="34" charset="0"/>
              </a:rPr>
              <a:t>Brute</a:t>
            </a:r>
            <a:r>
              <a:rPr lang="zh-CN" altLang="en-US" sz="2400" dirty="0">
                <a:solidFill>
                  <a:srgbClr val="FF0000"/>
                </a:solidFill>
                <a:latin typeface="Calibri" panose="020F0502020204030204" pitchFamily="34" charset="0"/>
                <a:cs typeface="Calibri" panose="020F0502020204030204" pitchFamily="34" charset="0"/>
              </a:rPr>
              <a:t> </a:t>
            </a:r>
            <a:r>
              <a:rPr lang="en-US" altLang="zh-CN" sz="2400" dirty="0">
                <a:solidFill>
                  <a:srgbClr val="FF0000"/>
                </a:solidFill>
                <a:latin typeface="Calibri" panose="020F0502020204030204" pitchFamily="34" charset="0"/>
                <a:cs typeface="Calibri" panose="020F0502020204030204" pitchFamily="34" charset="0"/>
              </a:rPr>
              <a:t>Force</a:t>
            </a:r>
            <a:r>
              <a:rPr lang="zh-CN" altLang="en-US" sz="2400" dirty="0">
                <a:solidFill>
                  <a:srgbClr val="FF0000"/>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(try</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all</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the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possible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keys)</a:t>
            </a:r>
          </a:p>
          <a:p>
            <a:pPr>
              <a:buFont typeface="Wingdings" pitchFamily="2" charset="2"/>
              <a:buChar char="Ø"/>
            </a:pPr>
            <a:endParaRPr lang="en-US" sz="2400" dirty="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987E33B-C5F7-5249-9459-4CE6A2B9CFA2}"/>
              </a:ext>
            </a:extLst>
          </p:cNvPr>
          <p:cNvSpPr txBox="1"/>
          <p:nvPr/>
        </p:nvSpPr>
        <p:spPr>
          <a:xfrm>
            <a:off x="631861" y="2220404"/>
            <a:ext cx="8640566" cy="2448747"/>
          </a:xfrm>
          <a:prstGeom prst="rect">
            <a:avLst/>
          </a:prstGeom>
          <a:noFill/>
        </p:spPr>
        <p:txBody>
          <a:bodyPr wrap="square" rtlCol="0">
            <a:spAutoFit/>
          </a:bodyPr>
          <a:lstStyle/>
          <a:p>
            <a:pPr>
              <a:lnSpc>
                <a:spcPct val="150000"/>
              </a:lnSpc>
            </a:pPr>
            <a:r>
              <a:rPr lang="en-US" altLang="zh-CN" sz="2400" i="1" dirty="0">
                <a:latin typeface="Times New Roman" panose="02020603050405020304" pitchFamily="18" charset="0"/>
                <a:cs typeface="Times New Roman" panose="02020603050405020304" pitchFamily="18" charset="0"/>
              </a:rPr>
              <a:t>To</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break</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a</a:t>
            </a:r>
            <a:r>
              <a:rPr lang="zh-CN" altLang="en-US" sz="2400" i="1" dirty="0">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128-bit</a:t>
            </a:r>
            <a:r>
              <a:rPr lang="zh-CN" altLang="en-US" sz="2400" i="1" dirty="0">
                <a:solidFill>
                  <a:srgbClr val="FF0000"/>
                </a:solidFill>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AES</a:t>
            </a:r>
            <a:r>
              <a:rPr lang="zh-CN" altLang="en-US" sz="2400" i="1" dirty="0">
                <a:solidFill>
                  <a:srgbClr val="FF0000"/>
                </a:solidFill>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encryption:</a:t>
            </a:r>
            <a:r>
              <a:rPr lang="zh-CN" altLang="en-US" sz="2400" i="1" dirty="0">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3.4 x 10</a:t>
            </a:r>
            <a:r>
              <a:rPr lang="en-US" sz="2400" i="1" baseline="30000" dirty="0">
                <a:solidFill>
                  <a:srgbClr val="FF0000"/>
                </a:solidFill>
                <a:latin typeface="Times New Roman" panose="02020603050405020304" pitchFamily="18" charset="0"/>
                <a:cs typeface="Times New Roman" panose="02020603050405020304" pitchFamily="18" charset="0"/>
              </a:rPr>
              <a:t>38</a:t>
            </a:r>
            <a:r>
              <a:rPr lang="en-US" sz="2400" i="1" dirty="0">
                <a:solidFill>
                  <a:srgbClr val="FF0000"/>
                </a:solidFill>
                <a:latin typeface="Times New Roman" panose="02020603050405020304" pitchFamily="18" charset="0"/>
                <a:cs typeface="Times New Roman" panose="02020603050405020304" pitchFamily="18" charset="0"/>
              </a:rPr>
              <a:t> </a:t>
            </a:r>
            <a:r>
              <a:rPr lang="en-US" altLang="zh-CN" sz="2400" i="1" dirty="0">
                <a:solidFill>
                  <a:srgbClr val="FF0000"/>
                </a:solidFill>
                <a:latin typeface="Times New Roman" panose="02020603050405020304" pitchFamily="18" charset="0"/>
                <a:cs typeface="Times New Roman" panose="02020603050405020304" pitchFamily="18" charset="0"/>
              </a:rPr>
              <a:t>possibilities</a:t>
            </a:r>
          </a:p>
          <a:p>
            <a:pPr marL="285750" indent="-285750">
              <a:lnSpc>
                <a:spcPct val="150000"/>
              </a:lnSpc>
              <a:buFont typeface="Arial" panose="020B0604020202020204" pitchFamily="34" charset="0"/>
              <a:buChar char="•"/>
            </a:pPr>
            <a:r>
              <a:rPr lang="en-US" altLang="zh-CN" sz="1600" dirty="0">
                <a:solidFill>
                  <a:srgbClr val="FF0000"/>
                </a:solidFill>
                <a:latin typeface="Times New Roman" panose="02020603050405020304" pitchFamily="18" charset="0"/>
                <a:cs typeface="Times New Roman" panose="02020603050405020304" pitchFamily="18" charset="0"/>
              </a:rPr>
              <a:t>S</a:t>
            </a:r>
            <a:r>
              <a:rPr lang="en-US" sz="1600" dirty="0">
                <a:solidFill>
                  <a:srgbClr val="FF0000"/>
                </a:solidFill>
                <a:latin typeface="Times New Roman" panose="02020603050405020304" pitchFamily="18" charset="0"/>
                <a:cs typeface="Times New Roman" panose="02020603050405020304" pitchFamily="18" charset="0"/>
              </a:rPr>
              <a:t>upercomputer</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10.51 x 10</a:t>
            </a:r>
            <a:r>
              <a:rPr lang="en-US" sz="1600" baseline="30000" dirty="0">
                <a:latin typeface="Times New Roman" panose="02020603050405020304" pitchFamily="18" charset="0"/>
                <a:cs typeface="Times New Roman" panose="02020603050405020304" pitchFamily="18" charset="0"/>
              </a:rPr>
              <a:t>15</a:t>
            </a:r>
            <a:r>
              <a:rPr lang="zh-CN" altLang="en-US" sz="1600" baseline="30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Flops </a:t>
            </a:r>
            <a:r>
              <a:rPr lang="en-US" altLang="zh-CN" sz="1600" dirty="0">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loating point operations per second</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of Flops required per combination check: 1000 </a:t>
            </a:r>
            <a:r>
              <a:rPr lang="en-US" altLang="zh-CN" sz="1600" dirty="0">
                <a:latin typeface="Times New Roman" panose="02020603050405020304" pitchFamily="18" charset="0"/>
                <a:cs typeface="Times New Roman" panose="02020603050405020304" pitchFamily="18" charset="0"/>
              </a:rPr>
              <a:t>[most</a:t>
            </a:r>
            <a:r>
              <a:rPr lang="en-US" sz="1600" dirty="0">
                <a:latin typeface="Times New Roman" panose="02020603050405020304" pitchFamily="18" charset="0"/>
                <a:cs typeface="Times New Roman" panose="02020603050405020304" pitchFamily="18" charset="0"/>
              </a:rPr>
              <a:t> optimistic</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of combination checks per second = (10.51 x 10</a:t>
            </a:r>
            <a:r>
              <a:rPr lang="en-US" sz="1600" baseline="30000" dirty="0">
                <a:latin typeface="Times New Roman" panose="02020603050405020304" pitchFamily="18" charset="0"/>
                <a:cs typeface="Times New Roman" panose="02020603050405020304" pitchFamily="18" charset="0"/>
              </a:rPr>
              <a:t>15</a:t>
            </a:r>
            <a:r>
              <a:rPr lang="en-US" sz="1600" dirty="0">
                <a:latin typeface="Times New Roman" panose="02020603050405020304" pitchFamily="18" charset="0"/>
                <a:cs typeface="Times New Roman" panose="02020603050405020304" pitchFamily="18" charset="0"/>
              </a:rPr>
              <a:t>) / 1000 = 10.51 x 10</a:t>
            </a:r>
            <a:r>
              <a:rPr lang="en-US" sz="1600" baseline="30000" dirty="0">
                <a:latin typeface="Times New Roman" panose="02020603050405020304" pitchFamily="18" charset="0"/>
                <a:cs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of seconds in one Year = 365 x 24 x 60 x 60 = 31536000</a:t>
            </a:r>
          </a:p>
          <a:p>
            <a:pPr marL="285750" indent="-285750">
              <a:lnSpc>
                <a:spcPct val="150000"/>
              </a:lnSpc>
              <a:buFont typeface="Arial" panose="020B0604020202020204" pitchFamily="34" charset="0"/>
              <a:buChar char="•"/>
            </a:pPr>
            <a:r>
              <a:rPr lang="en-US" sz="1600" dirty="0">
                <a:solidFill>
                  <a:srgbClr val="FF0000"/>
                </a:solidFill>
                <a:latin typeface="Times New Roman" panose="02020603050405020304" pitchFamily="18" charset="0"/>
                <a:cs typeface="Times New Roman" panose="02020603050405020304" pitchFamily="18" charset="0"/>
              </a:rPr>
              <a:t>No. of Years to </a:t>
            </a:r>
            <a:r>
              <a:rPr lang="en-US" altLang="zh-CN" sz="1600" dirty="0">
                <a:solidFill>
                  <a:srgbClr val="FF0000"/>
                </a:solidFill>
                <a:latin typeface="Times New Roman" panose="02020603050405020304" pitchFamily="18" charset="0"/>
                <a:cs typeface="Times New Roman" panose="02020603050405020304" pitchFamily="18" charset="0"/>
              </a:rPr>
              <a:t>break</a:t>
            </a:r>
            <a:r>
              <a:rPr 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AES</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(3.4 x 10</a:t>
            </a:r>
            <a:r>
              <a:rPr lang="en-US" sz="1600" baseline="30000" dirty="0">
                <a:latin typeface="Times New Roman" panose="02020603050405020304" pitchFamily="18" charset="0"/>
                <a:cs typeface="Times New Roman" panose="02020603050405020304" pitchFamily="18" charset="0"/>
              </a:rPr>
              <a:t>38</a:t>
            </a:r>
            <a:r>
              <a:rPr lang="en-US" sz="1600" dirty="0">
                <a:latin typeface="Times New Roman" panose="02020603050405020304" pitchFamily="18" charset="0"/>
                <a:cs typeface="Times New Roman" panose="02020603050405020304" pitchFamily="18" charset="0"/>
              </a:rPr>
              <a:t>) / [(10.51 x 10</a:t>
            </a:r>
            <a:r>
              <a:rPr lang="en-US" sz="1600" baseline="30000" dirty="0">
                <a:latin typeface="Times New Roman" panose="02020603050405020304" pitchFamily="18" charset="0"/>
                <a:cs typeface="Times New Roman" panose="02020603050405020304" pitchFamily="18" charset="0"/>
              </a:rPr>
              <a:t>12</a:t>
            </a:r>
            <a:r>
              <a:rPr lang="en-US" sz="1600" dirty="0">
                <a:latin typeface="Times New Roman" panose="02020603050405020304" pitchFamily="18" charset="0"/>
                <a:cs typeface="Times New Roman" panose="02020603050405020304" pitchFamily="18" charset="0"/>
              </a:rPr>
              <a:t>) x 31536000] = </a:t>
            </a:r>
            <a:r>
              <a:rPr lang="en-US" sz="1600" b="1" dirty="0">
                <a:solidFill>
                  <a:srgbClr val="FF0000"/>
                </a:solidFill>
                <a:latin typeface="Times New Roman" panose="02020603050405020304" pitchFamily="18" charset="0"/>
                <a:cs typeface="Times New Roman" panose="02020603050405020304" pitchFamily="18" charset="0"/>
              </a:rPr>
              <a:t>1 billion billion years</a:t>
            </a:r>
          </a:p>
        </p:txBody>
      </p:sp>
    </p:spTree>
    <p:extLst>
      <p:ext uri="{BB962C8B-B14F-4D97-AF65-F5344CB8AC3E}">
        <p14:creationId xmlns:p14="http://schemas.microsoft.com/office/powerpoint/2010/main" val="357198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p:txBody>
          <a:bodyPr/>
          <a:lstStyle/>
          <a:p>
            <a:r>
              <a:rPr lang="en-US" altLang="zh-CN" dirty="0">
                <a:solidFill>
                  <a:schemeClr val="tx1"/>
                </a:solidFill>
                <a:latin typeface="+mj-lt"/>
                <a:cs typeface="Calibri" panose="020F0502020204030204" pitchFamily="34" charset="0"/>
              </a:rPr>
              <a:t>Idea</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3:</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Track</a:t>
            </a:r>
            <a:r>
              <a:rPr lang="zh-CN" altLang="en-US" dirty="0">
                <a:solidFill>
                  <a:schemeClr val="tx1"/>
                </a:solidFill>
                <a:latin typeface="+mj-lt"/>
                <a:cs typeface="Calibri" panose="020F0502020204030204" pitchFamily="34" charset="0"/>
              </a:rPr>
              <a:t> </a:t>
            </a:r>
            <a:r>
              <a:rPr lang="en-US" altLang="zh-CN" dirty="0">
                <a:solidFill>
                  <a:schemeClr val="tx1"/>
                </a:solidFill>
                <a:latin typeface="+mj-lt"/>
                <a:cs typeface="Calibri" panose="020F0502020204030204" pitchFamily="34" charset="0"/>
              </a:rPr>
              <a:t>Ransom</a:t>
            </a:r>
            <a:endParaRPr lang="en-US" dirty="0">
              <a:latin typeface="+mj-lt"/>
            </a:endParaRPr>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23</a:t>
            </a:fld>
            <a:endParaRPr lang="en"/>
          </a:p>
        </p:txBody>
      </p:sp>
      <p:pic>
        <p:nvPicPr>
          <p:cNvPr id="3" name="Picture 2">
            <a:extLst>
              <a:ext uri="{FF2B5EF4-FFF2-40B4-BE49-F238E27FC236}">
                <a16:creationId xmlns:a16="http://schemas.microsoft.com/office/drawing/2014/main" id="{373C2EC2-2A4B-3949-BEAF-73D7DBEC1A3A}"/>
              </a:ext>
            </a:extLst>
          </p:cNvPr>
          <p:cNvPicPr>
            <a:picLocks noChangeAspect="1"/>
          </p:cNvPicPr>
          <p:nvPr/>
        </p:nvPicPr>
        <p:blipFill rotWithShape="1">
          <a:blip r:embed="rId2">
            <a:duotone>
              <a:schemeClr val="accent4">
                <a:shade val="45000"/>
                <a:satMod val="135000"/>
              </a:schemeClr>
              <a:prstClr val="white"/>
            </a:duotone>
          </a:blip>
          <a:srcRect l="3961" t="10415" r="4740" b="21792"/>
          <a:stretch/>
        </p:blipFill>
        <p:spPr>
          <a:xfrm>
            <a:off x="6976241" y="3087401"/>
            <a:ext cx="1960632" cy="1091898"/>
          </a:xfrm>
          <a:prstGeom prst="rect">
            <a:avLst/>
          </a:prstGeom>
          <a:effectLst/>
        </p:spPr>
      </p:pic>
      <p:sp>
        <p:nvSpPr>
          <p:cNvPr id="5" name="Rectangle 4">
            <a:extLst>
              <a:ext uri="{FF2B5EF4-FFF2-40B4-BE49-F238E27FC236}">
                <a16:creationId xmlns:a16="http://schemas.microsoft.com/office/drawing/2014/main" id="{17C0184B-ECBC-654B-AE18-7B25245804A4}"/>
              </a:ext>
            </a:extLst>
          </p:cNvPr>
          <p:cNvSpPr/>
          <p:nvPr/>
        </p:nvSpPr>
        <p:spPr>
          <a:xfrm>
            <a:off x="311700" y="1501643"/>
            <a:ext cx="4840790" cy="2677656"/>
          </a:xfrm>
          <a:prstGeom prst="rect">
            <a:avLst/>
          </a:prstGeom>
        </p:spPr>
        <p:txBody>
          <a:bodyPr wrap="square">
            <a:spAutoFit/>
          </a:bodyPr>
          <a:lstStyle/>
          <a:p>
            <a:r>
              <a:rPr lang="en-US" altLang="zh-CN" sz="2800" dirty="0">
                <a:solidFill>
                  <a:srgbClr val="FF0000"/>
                </a:solidFill>
                <a:latin typeface="Calibri" panose="020F0502020204030204" pitchFamily="34" charset="0"/>
                <a:cs typeface="Calibri" panose="020F0502020204030204" pitchFamily="34" charset="0"/>
              </a:rPr>
              <a:t>Ransomware</a:t>
            </a:r>
            <a:r>
              <a:rPr lang="zh-CN" altLang="en-US" sz="2800" dirty="0">
                <a:solidFill>
                  <a:srgbClr val="FF0000"/>
                </a:solidFill>
                <a:latin typeface="Calibri" panose="020F0502020204030204" pitchFamily="34" charset="0"/>
                <a:cs typeface="Calibri" panose="020F0502020204030204" pitchFamily="34" charset="0"/>
              </a:rPr>
              <a:t> </a:t>
            </a:r>
            <a:r>
              <a:rPr lang="en-US" altLang="zh-CN" sz="2800" dirty="0">
                <a:solidFill>
                  <a:srgbClr val="FF0000"/>
                </a:solidFill>
                <a:latin typeface="Calibri" panose="020F0502020204030204" pitchFamily="34" charset="0"/>
                <a:cs typeface="Calibri" panose="020F0502020204030204" pitchFamily="34" charset="0"/>
              </a:rPr>
              <a:t>only</a:t>
            </a:r>
            <a:r>
              <a:rPr lang="zh-CN" altLang="en-US" sz="2800" dirty="0">
                <a:solidFill>
                  <a:srgbClr val="FF0000"/>
                </a:solidFill>
                <a:latin typeface="Calibri" panose="020F0502020204030204" pitchFamily="34" charset="0"/>
                <a:cs typeface="Calibri" panose="020F0502020204030204" pitchFamily="34" charset="0"/>
              </a:rPr>
              <a:t> </a:t>
            </a:r>
            <a:r>
              <a:rPr lang="en-US" altLang="zh-CN" sz="2800" dirty="0">
                <a:solidFill>
                  <a:srgbClr val="FF0000"/>
                </a:solidFill>
                <a:latin typeface="Calibri" panose="020F0502020204030204" pitchFamily="34" charset="0"/>
                <a:cs typeface="Calibri" panose="020F0502020204030204" pitchFamily="34" charset="0"/>
              </a:rPr>
              <a:t>takes</a:t>
            </a:r>
            <a:r>
              <a:rPr lang="zh-CN" altLang="en-US" sz="2800" dirty="0">
                <a:solidFill>
                  <a:srgbClr val="FF0000"/>
                </a:solidFill>
                <a:latin typeface="Calibri" panose="020F0502020204030204" pitchFamily="34" charset="0"/>
                <a:cs typeface="Calibri" panose="020F0502020204030204" pitchFamily="34" charset="0"/>
              </a:rPr>
              <a:t> </a:t>
            </a:r>
            <a:r>
              <a:rPr lang="en-US" altLang="zh-CN" sz="2800" dirty="0">
                <a:solidFill>
                  <a:srgbClr val="FF0000"/>
                </a:solidFill>
                <a:latin typeface="Calibri" panose="020F0502020204030204" pitchFamily="34" charset="0"/>
                <a:cs typeface="Calibri" panose="020F0502020204030204" pitchFamily="34" charset="0"/>
              </a:rPr>
              <a:t>bitcoins:</a:t>
            </a:r>
            <a:r>
              <a:rPr lang="zh-CN" altLang="en-US" sz="2800" dirty="0">
                <a:solidFill>
                  <a:srgbClr val="FF0000"/>
                </a:solidFill>
                <a:latin typeface="Calibri" panose="020F0502020204030204" pitchFamily="34" charset="0"/>
                <a:cs typeface="Calibri" panose="020F0502020204030204" pitchFamily="34" charset="0"/>
              </a:rPr>
              <a:t> </a:t>
            </a:r>
            <a:endParaRPr lang="en-US" sz="2800" dirty="0">
              <a:solidFill>
                <a:srgbClr val="FF0000"/>
              </a:solidFill>
              <a:latin typeface="Calibri" panose="020F0502020204030204" pitchFamily="34" charset="0"/>
              <a:cs typeface="Calibri" panose="020F0502020204030204" pitchFamily="34" charset="0"/>
            </a:endParaRPr>
          </a:p>
          <a:p>
            <a:endParaRPr lang="en-US" dirty="0">
              <a:solidFill>
                <a:srgbClr val="333333"/>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Attackers</a:t>
            </a:r>
            <a:r>
              <a:rPr lang="zh-CN" altLang="en-US" sz="1800" i="1" dirty="0">
                <a:solidFill>
                  <a:schemeClr val="tx1"/>
                </a:solidFill>
                <a:latin typeface="Calibri" panose="020F0502020204030204" pitchFamily="34" charset="0"/>
                <a:cs typeface="Calibri" panose="020F0502020204030204" pitchFamily="34" charset="0"/>
              </a:rPr>
              <a:t> </a:t>
            </a:r>
            <a:r>
              <a:rPr lang="en-US" sz="1800" i="1" dirty="0">
                <a:solidFill>
                  <a:schemeClr val="tx1"/>
                </a:solidFill>
                <a:latin typeface="Calibri" panose="020F0502020204030204" pitchFamily="34" charset="0"/>
                <a:cs typeface="Calibri" panose="020F0502020204030204" pitchFamily="34" charset="0"/>
              </a:rPr>
              <a:t>receive </a:t>
            </a:r>
            <a:r>
              <a:rPr lang="en-US" altLang="zh-CN" sz="1800" i="1" dirty="0">
                <a:solidFill>
                  <a:schemeClr val="tx1"/>
                </a:solidFill>
                <a:latin typeface="Calibri" panose="020F0502020204030204" pitchFamily="34" charset="0"/>
                <a:cs typeface="Calibri" panose="020F0502020204030204" pitchFamily="34" charset="0"/>
              </a:rPr>
              <a:t>and</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sell</a:t>
            </a:r>
            <a:r>
              <a:rPr lang="zh-CN" altLang="en-US" sz="1800" i="1" dirty="0">
                <a:solidFill>
                  <a:schemeClr val="tx1"/>
                </a:solidFill>
                <a:latin typeface="Calibri" panose="020F0502020204030204" pitchFamily="34" charset="0"/>
                <a:cs typeface="Calibri" panose="020F0502020204030204" pitchFamily="34" charset="0"/>
              </a:rPr>
              <a:t> </a:t>
            </a:r>
            <a:r>
              <a:rPr lang="en-US" sz="1800" i="1" dirty="0">
                <a:solidFill>
                  <a:schemeClr val="tx1"/>
                </a:solidFill>
                <a:latin typeface="Calibri" panose="020F0502020204030204" pitchFamily="34" charset="0"/>
                <a:cs typeface="Calibri" panose="020F0502020204030204" pitchFamily="34" charset="0"/>
              </a:rPr>
              <a:t>bitcoins </a:t>
            </a:r>
            <a:r>
              <a:rPr lang="en-US" altLang="zh-CN" sz="1800" i="1" dirty="0">
                <a:solidFill>
                  <a:schemeClr val="tx1"/>
                </a:solidFill>
                <a:latin typeface="Calibri" panose="020F0502020204030204" pitchFamily="34" charset="0"/>
                <a:cs typeface="Calibri" panose="020F0502020204030204" pitchFamily="34" charset="0"/>
              </a:rPr>
              <a:t>using</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their</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virtual</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wallet</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addresses</a:t>
            </a:r>
          </a:p>
          <a:p>
            <a:pPr marL="285750" indent="-285750">
              <a:buFont typeface="Wingdings" pitchFamily="2" charset="2"/>
              <a:buChar char="Ø"/>
            </a:pPr>
            <a:endParaRPr lang="en-US" altLang="zh-CN" sz="1800" i="1" dirty="0">
              <a:solidFill>
                <a:schemeClr val="tx1"/>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Wallet</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addresses contains</a:t>
            </a:r>
            <a:r>
              <a:rPr 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no</a:t>
            </a:r>
            <a:r>
              <a:rPr lang="en-US" sz="1800" i="1" dirty="0">
                <a:solidFill>
                  <a:schemeClr val="tx1"/>
                </a:solidFill>
                <a:latin typeface="Calibri" panose="020F0502020204030204" pitchFamily="34" charset="0"/>
                <a:cs typeface="Calibri" panose="020F0502020204030204" pitchFamily="34" charset="0"/>
              </a:rPr>
              <a:t> personally identifying information</a:t>
            </a:r>
          </a:p>
          <a:p>
            <a:pPr marL="285750" indent="-285750">
              <a:buFont typeface="Wingdings" pitchFamily="2" charset="2"/>
              <a:buChar char="Ø"/>
            </a:pPr>
            <a:endParaRPr lang="en-US" sz="1800" i="1" dirty="0">
              <a:solidFill>
                <a:schemeClr val="tx1"/>
              </a:solidFill>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A</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huge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population</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are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using</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bitcoins</a:t>
            </a:r>
            <a:endParaRPr lang="en-US" sz="1800" i="1"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C7CD3D1-6677-DB4D-900A-7F09FA20AE8D}"/>
              </a:ext>
            </a:extLst>
          </p:cNvPr>
          <p:cNvPicPr>
            <a:picLocks noChangeAspect="1"/>
          </p:cNvPicPr>
          <p:nvPr/>
        </p:nvPicPr>
        <p:blipFill>
          <a:blip r:embed="rId3"/>
          <a:stretch>
            <a:fillRect/>
          </a:stretch>
        </p:blipFill>
        <p:spPr>
          <a:xfrm>
            <a:off x="6853485" y="1556589"/>
            <a:ext cx="1978815" cy="1069797"/>
          </a:xfrm>
          <a:prstGeom prst="rect">
            <a:avLst/>
          </a:prstGeom>
        </p:spPr>
      </p:pic>
      <p:pic>
        <p:nvPicPr>
          <p:cNvPr id="7" name="Picture 6">
            <a:extLst>
              <a:ext uri="{FF2B5EF4-FFF2-40B4-BE49-F238E27FC236}">
                <a16:creationId xmlns:a16="http://schemas.microsoft.com/office/drawing/2014/main" id="{5A759FC6-CFD1-8946-B36F-A330EC36263D}"/>
              </a:ext>
            </a:extLst>
          </p:cNvPr>
          <p:cNvPicPr>
            <a:picLocks noChangeAspect="1"/>
          </p:cNvPicPr>
          <p:nvPr/>
        </p:nvPicPr>
        <p:blipFill>
          <a:blip r:embed="rId4"/>
          <a:stretch>
            <a:fillRect/>
          </a:stretch>
        </p:blipFill>
        <p:spPr>
          <a:xfrm>
            <a:off x="5334013" y="2091488"/>
            <a:ext cx="1642228" cy="1195797"/>
          </a:xfrm>
          <a:prstGeom prst="rect">
            <a:avLst/>
          </a:prstGeom>
        </p:spPr>
      </p:pic>
    </p:spTree>
    <p:extLst>
      <p:ext uri="{BB962C8B-B14F-4D97-AF65-F5344CB8AC3E}">
        <p14:creationId xmlns:p14="http://schemas.microsoft.com/office/powerpoint/2010/main" val="841224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p:txBody>
          <a:bodyPr/>
          <a:lstStyle/>
          <a:p>
            <a:r>
              <a:rPr lang="en-US" altLang="zh-CN" dirty="0"/>
              <a:t>Mitigations</a:t>
            </a:r>
            <a:r>
              <a:rPr lang="zh-CN" altLang="en-US" dirty="0"/>
              <a:t> </a:t>
            </a:r>
            <a:r>
              <a:rPr lang="en-US" altLang="zh-CN" dirty="0"/>
              <a:t>against</a:t>
            </a:r>
            <a:r>
              <a:rPr lang="zh-CN" altLang="en-US" dirty="0"/>
              <a:t> </a:t>
            </a:r>
            <a:r>
              <a:rPr lang="en-US" altLang="zh-CN" dirty="0"/>
              <a:t>Encryption</a:t>
            </a:r>
            <a:r>
              <a:rPr lang="zh-CN" altLang="en-US" dirty="0"/>
              <a:t> </a:t>
            </a:r>
            <a:r>
              <a:rPr lang="en-US" altLang="zh-CN" dirty="0"/>
              <a:t>Ransomware</a:t>
            </a:r>
            <a:endParaRPr lang="en-US" dirty="0"/>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24</a:t>
            </a:fld>
            <a:endParaRPr lang="en"/>
          </a:p>
        </p:txBody>
      </p:sp>
      <p:sp>
        <p:nvSpPr>
          <p:cNvPr id="7" name="Text Placeholder 2">
            <a:extLst>
              <a:ext uri="{FF2B5EF4-FFF2-40B4-BE49-F238E27FC236}">
                <a16:creationId xmlns:a16="http://schemas.microsoft.com/office/drawing/2014/main" id="{188ADC10-002E-FC41-9236-FA68B6689A52}"/>
              </a:ext>
            </a:extLst>
          </p:cNvPr>
          <p:cNvSpPr>
            <a:spLocks noGrp="1"/>
          </p:cNvSpPr>
          <p:nvPr>
            <p:ph type="body" idx="1"/>
          </p:nvPr>
        </p:nvSpPr>
        <p:spPr>
          <a:xfrm>
            <a:off x="311700" y="1152475"/>
            <a:ext cx="8520600" cy="3416400"/>
          </a:xfrm>
        </p:spPr>
        <p:txBody>
          <a:bodyPr/>
          <a:lstStyle/>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First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Line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Mitigation: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Avoid</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Infection</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Free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and</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Convenient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Mitigation: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Local</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Backup</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Non-Free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but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Secure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Mitigation: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Remote</a:t>
            </a:r>
            <a:r>
              <a:rPr lang="zh-CN" altLang="en-US" sz="2400" i="1" dirty="0">
                <a:solidFill>
                  <a:schemeClr val="tx1"/>
                </a:solidFill>
                <a:latin typeface="Calibri" panose="020F0502020204030204" pitchFamily="34" charset="0"/>
                <a:cs typeface="Calibri" panose="020F0502020204030204" pitchFamily="34" charset="0"/>
              </a:rPr>
              <a:t> </a:t>
            </a:r>
            <a:r>
              <a:rPr lang="en-US" altLang="zh-CN" sz="2400" i="1" dirty="0">
                <a:solidFill>
                  <a:schemeClr val="tx1"/>
                </a:solidFill>
                <a:latin typeface="Calibri" panose="020F0502020204030204" pitchFamily="34" charset="0"/>
                <a:cs typeface="Calibri" panose="020F0502020204030204" pitchFamily="34" charset="0"/>
              </a:rPr>
              <a:t>Backup</a:t>
            </a:r>
            <a:endParaRPr lang="en-US" sz="2400"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498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E247-9E19-1944-80DC-AF00C56E7246}"/>
              </a:ext>
            </a:extLst>
          </p:cNvPr>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Publicly</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Available</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Mitigation</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1:</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Avoid</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Infection</a:t>
            </a:r>
            <a:endParaRPr lang="en-US" dirty="0"/>
          </a:p>
        </p:txBody>
      </p:sp>
      <p:sp>
        <p:nvSpPr>
          <p:cNvPr id="4" name="Slide Number Placeholder 3">
            <a:extLst>
              <a:ext uri="{FF2B5EF4-FFF2-40B4-BE49-F238E27FC236}">
                <a16:creationId xmlns:a16="http://schemas.microsoft.com/office/drawing/2014/main" id="{D0EECE0B-BDB7-424E-99D1-ED9CD40B907A}"/>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25</a:t>
            </a:fld>
            <a:endParaRPr lang="en"/>
          </a:p>
        </p:txBody>
      </p:sp>
      <p:grpSp>
        <p:nvGrpSpPr>
          <p:cNvPr id="8" name="Group 7">
            <a:extLst>
              <a:ext uri="{FF2B5EF4-FFF2-40B4-BE49-F238E27FC236}">
                <a16:creationId xmlns:a16="http://schemas.microsoft.com/office/drawing/2014/main" id="{0024C312-2641-7941-BCAE-3AC40F98C22B}"/>
              </a:ext>
            </a:extLst>
          </p:cNvPr>
          <p:cNvGrpSpPr/>
          <p:nvPr/>
        </p:nvGrpSpPr>
        <p:grpSpPr>
          <a:xfrm>
            <a:off x="6213595" y="1097678"/>
            <a:ext cx="2814759" cy="3493487"/>
            <a:chOff x="38121" y="1053071"/>
            <a:chExt cx="2814759" cy="3493487"/>
          </a:xfrm>
        </p:grpSpPr>
        <p:sp>
          <p:nvSpPr>
            <p:cNvPr id="3" name="TextBox 2">
              <a:extLst>
                <a:ext uri="{FF2B5EF4-FFF2-40B4-BE49-F238E27FC236}">
                  <a16:creationId xmlns:a16="http://schemas.microsoft.com/office/drawing/2014/main" id="{D69CA037-7825-784A-9289-7CD53063F205}"/>
                </a:ext>
              </a:extLst>
            </p:cNvPr>
            <p:cNvSpPr txBox="1"/>
            <p:nvPr/>
          </p:nvSpPr>
          <p:spPr>
            <a:xfrm>
              <a:off x="38121" y="1053071"/>
              <a:ext cx="2814759" cy="1077218"/>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Idea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3:</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Run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anti-virus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software</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Real-time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detection</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Available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on</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all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systems</a:t>
              </a:r>
            </a:p>
            <a:p>
              <a:endParaRPr lang="en-US" sz="16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FA15B49D-3647-C24A-9044-95F5F5826CF9}"/>
                </a:ext>
              </a:extLst>
            </p:cNvPr>
            <p:cNvGrpSpPr/>
            <p:nvPr/>
          </p:nvGrpSpPr>
          <p:grpSpPr>
            <a:xfrm>
              <a:off x="380188" y="1960119"/>
              <a:ext cx="1795295" cy="2586439"/>
              <a:chOff x="70256" y="1868758"/>
              <a:chExt cx="2142403" cy="2686951"/>
            </a:xfrm>
          </p:grpSpPr>
          <p:pic>
            <p:nvPicPr>
              <p:cNvPr id="7" name="Picture 6">
                <a:extLst>
                  <a:ext uri="{FF2B5EF4-FFF2-40B4-BE49-F238E27FC236}">
                    <a16:creationId xmlns:a16="http://schemas.microsoft.com/office/drawing/2014/main" id="{C8F9D312-E4D1-354D-B542-36B2AEB28757}"/>
                  </a:ext>
                </a:extLst>
              </p:cNvPr>
              <p:cNvPicPr>
                <a:picLocks noChangeAspect="1"/>
              </p:cNvPicPr>
              <p:nvPr/>
            </p:nvPicPr>
            <p:blipFill rotWithShape="1">
              <a:blip r:embed="rId2"/>
              <a:srcRect t="20405"/>
              <a:stretch/>
            </p:blipFill>
            <p:spPr>
              <a:xfrm>
                <a:off x="70256" y="1868758"/>
                <a:ext cx="1874647" cy="1119092"/>
              </a:xfrm>
              <a:prstGeom prst="rect">
                <a:avLst/>
              </a:prstGeom>
            </p:spPr>
          </p:pic>
          <p:pic>
            <p:nvPicPr>
              <p:cNvPr id="10" name="Picture 9">
                <a:extLst>
                  <a:ext uri="{FF2B5EF4-FFF2-40B4-BE49-F238E27FC236}">
                    <a16:creationId xmlns:a16="http://schemas.microsoft.com/office/drawing/2014/main" id="{935AF9FF-5F7D-B847-9E75-3C3FFD0BA902}"/>
                  </a:ext>
                </a:extLst>
              </p:cNvPr>
              <p:cNvPicPr>
                <a:picLocks noChangeAspect="1"/>
              </p:cNvPicPr>
              <p:nvPr/>
            </p:nvPicPr>
            <p:blipFill>
              <a:blip r:embed="rId3"/>
              <a:stretch>
                <a:fillRect/>
              </a:stretch>
            </p:blipFill>
            <p:spPr>
              <a:xfrm>
                <a:off x="121629" y="2730121"/>
                <a:ext cx="1974299" cy="1018072"/>
              </a:xfrm>
              <a:prstGeom prst="rect">
                <a:avLst/>
              </a:prstGeom>
            </p:spPr>
          </p:pic>
          <p:pic>
            <p:nvPicPr>
              <p:cNvPr id="11" name="Picture 10">
                <a:extLst>
                  <a:ext uri="{FF2B5EF4-FFF2-40B4-BE49-F238E27FC236}">
                    <a16:creationId xmlns:a16="http://schemas.microsoft.com/office/drawing/2014/main" id="{1EF8AE6D-F2DA-EB41-A605-05C0A7CFB13D}"/>
                  </a:ext>
                </a:extLst>
              </p:cNvPr>
              <p:cNvPicPr>
                <a:picLocks noChangeAspect="1"/>
              </p:cNvPicPr>
              <p:nvPr/>
            </p:nvPicPr>
            <p:blipFill rotWithShape="1">
              <a:blip r:embed="rId4"/>
              <a:srcRect t="2103" b="11245"/>
              <a:stretch/>
            </p:blipFill>
            <p:spPr>
              <a:xfrm>
                <a:off x="238360" y="3304586"/>
                <a:ext cx="1974299" cy="1251123"/>
              </a:xfrm>
              <a:prstGeom prst="rect">
                <a:avLst/>
              </a:prstGeom>
            </p:spPr>
          </p:pic>
        </p:grpSp>
      </p:grpSp>
      <p:grpSp>
        <p:nvGrpSpPr>
          <p:cNvPr id="15" name="Group 14">
            <a:extLst>
              <a:ext uri="{FF2B5EF4-FFF2-40B4-BE49-F238E27FC236}">
                <a16:creationId xmlns:a16="http://schemas.microsoft.com/office/drawing/2014/main" id="{86E985AF-5C59-FF47-913D-7E0F8209DBE4}"/>
              </a:ext>
            </a:extLst>
          </p:cNvPr>
          <p:cNvGrpSpPr/>
          <p:nvPr/>
        </p:nvGrpSpPr>
        <p:grpSpPr>
          <a:xfrm>
            <a:off x="122842" y="1097678"/>
            <a:ext cx="3319361" cy="3621554"/>
            <a:chOff x="2937600" y="1191772"/>
            <a:chExt cx="3319361" cy="3621554"/>
          </a:xfrm>
        </p:grpSpPr>
        <p:sp>
          <p:nvSpPr>
            <p:cNvPr id="6" name="TextBox 5">
              <a:extLst>
                <a:ext uri="{FF2B5EF4-FFF2-40B4-BE49-F238E27FC236}">
                  <a16:creationId xmlns:a16="http://schemas.microsoft.com/office/drawing/2014/main" id="{B61CB544-CFDB-8648-8FBA-64B1CC789916}"/>
                </a:ext>
              </a:extLst>
            </p:cNvPr>
            <p:cNvSpPr txBox="1"/>
            <p:nvPr/>
          </p:nvSpPr>
          <p:spPr>
            <a:xfrm>
              <a:off x="2937600" y="1191772"/>
              <a:ext cx="3319361" cy="830997"/>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Idea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1:</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Avoid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phishing</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email</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Check</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address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sender</a:t>
              </a:r>
            </a:p>
            <a:p>
              <a:pPr marL="285750" indent="-285750">
                <a:buFont typeface="Wingdings" pitchFamily="2" charset="2"/>
                <a:buChar char="Ø"/>
              </a:pPr>
              <a:r>
                <a:rPr lang="en-US" altLang="zh-CN" sz="1600" dirty="0">
                  <a:latin typeface="Calibri" panose="020F0502020204030204" pitchFamily="34" charset="0"/>
                  <a:cs typeface="Calibri" panose="020F0502020204030204" pitchFamily="34" charset="0"/>
                </a:rPr>
                <a:t>Double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check</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authentication</a:t>
              </a:r>
            </a:p>
          </p:txBody>
        </p:sp>
        <p:grpSp>
          <p:nvGrpSpPr>
            <p:cNvPr id="13" name="Group 12">
              <a:extLst>
                <a:ext uri="{FF2B5EF4-FFF2-40B4-BE49-F238E27FC236}">
                  <a16:creationId xmlns:a16="http://schemas.microsoft.com/office/drawing/2014/main" id="{8FFEDFA7-C135-EA42-8B01-7D7CE1A422D8}"/>
                </a:ext>
              </a:extLst>
            </p:cNvPr>
            <p:cNvGrpSpPr/>
            <p:nvPr/>
          </p:nvGrpSpPr>
          <p:grpSpPr>
            <a:xfrm>
              <a:off x="2986391" y="2098820"/>
              <a:ext cx="2275839" cy="2714506"/>
              <a:chOff x="2681554" y="1788388"/>
              <a:chExt cx="2858169" cy="2910087"/>
            </a:xfrm>
          </p:grpSpPr>
          <p:pic>
            <p:nvPicPr>
              <p:cNvPr id="19" name="Picture 18">
                <a:extLst>
                  <a:ext uri="{FF2B5EF4-FFF2-40B4-BE49-F238E27FC236}">
                    <a16:creationId xmlns:a16="http://schemas.microsoft.com/office/drawing/2014/main" id="{EC5A8805-AD75-8E40-9DF4-F503CFB054A2}"/>
                  </a:ext>
                </a:extLst>
              </p:cNvPr>
              <p:cNvPicPr>
                <a:picLocks noChangeAspect="1"/>
              </p:cNvPicPr>
              <p:nvPr/>
            </p:nvPicPr>
            <p:blipFill rotWithShape="1">
              <a:blip r:embed="rId5"/>
              <a:srcRect l="26261" t="11693" r="24639" b="-567"/>
              <a:stretch/>
            </p:blipFill>
            <p:spPr>
              <a:xfrm>
                <a:off x="2681554" y="1788388"/>
                <a:ext cx="2858169" cy="2910087"/>
              </a:xfrm>
              <a:prstGeom prst="rect">
                <a:avLst/>
              </a:prstGeom>
            </p:spPr>
          </p:pic>
          <p:sp>
            <p:nvSpPr>
              <p:cNvPr id="12" name="Rectangle 11">
                <a:extLst>
                  <a:ext uri="{FF2B5EF4-FFF2-40B4-BE49-F238E27FC236}">
                    <a16:creationId xmlns:a16="http://schemas.microsoft.com/office/drawing/2014/main" id="{A495C21A-68CF-3047-BAA4-7524BF621E6D}"/>
                  </a:ext>
                </a:extLst>
              </p:cNvPr>
              <p:cNvSpPr/>
              <p:nvPr/>
            </p:nvSpPr>
            <p:spPr>
              <a:xfrm>
                <a:off x="3186442" y="2104101"/>
                <a:ext cx="712601" cy="1408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CAAD8B50-7C1B-3D46-A673-BA100216C1D0}"/>
              </a:ext>
            </a:extLst>
          </p:cNvPr>
          <p:cNvGrpSpPr/>
          <p:nvPr/>
        </p:nvGrpSpPr>
        <p:grpSpPr>
          <a:xfrm>
            <a:off x="3053837" y="1097678"/>
            <a:ext cx="3054578" cy="3259294"/>
            <a:chOff x="5932050" y="1185746"/>
            <a:chExt cx="3054578" cy="3259294"/>
          </a:xfrm>
        </p:grpSpPr>
        <p:sp>
          <p:nvSpPr>
            <p:cNvPr id="9" name="TextBox 8">
              <a:extLst>
                <a:ext uri="{FF2B5EF4-FFF2-40B4-BE49-F238E27FC236}">
                  <a16:creationId xmlns:a16="http://schemas.microsoft.com/office/drawing/2014/main" id="{AA2694A8-2614-1348-B741-92731EE015D5}"/>
                </a:ext>
              </a:extLst>
            </p:cNvPr>
            <p:cNvSpPr txBox="1"/>
            <p:nvPr/>
          </p:nvSpPr>
          <p:spPr>
            <a:xfrm>
              <a:off x="5932050" y="1185746"/>
              <a:ext cx="3010776"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Idea</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2:</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Check</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every</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piece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software</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from</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untrusted</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sources</a:t>
              </a:r>
            </a:p>
          </p:txBody>
        </p:sp>
        <p:sp>
          <p:nvSpPr>
            <p:cNvPr id="14" name="TextBox 13">
              <a:extLst>
                <a:ext uri="{FF2B5EF4-FFF2-40B4-BE49-F238E27FC236}">
                  <a16:creationId xmlns:a16="http://schemas.microsoft.com/office/drawing/2014/main" id="{70666688-3083-7544-AB10-08179E506641}"/>
                </a:ext>
              </a:extLst>
            </p:cNvPr>
            <p:cNvSpPr txBox="1"/>
            <p:nvPr/>
          </p:nvSpPr>
          <p:spPr>
            <a:xfrm>
              <a:off x="5975852" y="1750387"/>
              <a:ext cx="3010776" cy="1384995"/>
            </a:xfrm>
            <a:prstGeom prst="rect">
              <a:avLst/>
            </a:prstGeom>
            <a:noFill/>
          </p:spPr>
          <p:txBody>
            <a:bodyPr wrap="square" rtlCol="0">
              <a:spAutoFit/>
            </a:bodyPr>
            <a:lstStyle/>
            <a:p>
              <a:pPr marL="285750" indent="-285750">
                <a:buFont typeface="Wingdings" pitchFamily="2" charset="2"/>
                <a:buChar char="Ø"/>
              </a:pPr>
              <a:r>
                <a:rPr lang="en-US" altLang="zh-CN" dirty="0" err="1"/>
                <a:t>VirusTotal</a:t>
              </a:r>
              <a:r>
                <a:rPr lang="en-US" altLang="zh-CN" dirty="0"/>
                <a:t>:</a:t>
              </a:r>
              <a:r>
                <a:rPr lang="zh-CN" altLang="en-US" dirty="0"/>
                <a:t> </a:t>
              </a:r>
              <a:r>
                <a:rPr lang="en-US" altLang="zh-CN" dirty="0">
                  <a:hlinkClick r:id="rId6"/>
                </a:rPr>
                <a:t>https://www.virustotal.com/#/home/upload</a:t>
              </a:r>
              <a:endParaRPr lang="en-US" dirty="0"/>
            </a:p>
            <a:p>
              <a:pPr marL="285750" indent="-285750">
                <a:buFont typeface="Wingdings" pitchFamily="2" charset="2"/>
                <a:buChar char="Ø"/>
              </a:pPr>
              <a:r>
                <a:rPr lang="en-US" altLang="zh-CN" dirty="0"/>
                <a:t>Free</a:t>
              </a:r>
              <a:r>
                <a:rPr lang="zh-CN" altLang="en-US" dirty="0"/>
                <a:t> </a:t>
              </a:r>
              <a:r>
                <a:rPr lang="en-US" altLang="zh-CN" dirty="0"/>
                <a:t>online</a:t>
              </a:r>
              <a:r>
                <a:rPr lang="zh-CN" altLang="en-US" dirty="0"/>
                <a:t> </a:t>
              </a:r>
              <a:r>
                <a:rPr lang="en-US" altLang="zh-CN" dirty="0"/>
                <a:t>check</a:t>
              </a:r>
              <a:r>
                <a:rPr lang="zh-CN" altLang="en-US" dirty="0"/>
                <a:t> </a:t>
              </a:r>
              <a:r>
                <a:rPr lang="en-US" altLang="zh-CN" dirty="0"/>
                <a:t>with</a:t>
              </a:r>
              <a:r>
                <a:rPr lang="zh-CN" altLang="en-US" dirty="0"/>
                <a:t> </a:t>
              </a:r>
              <a:r>
                <a:rPr lang="en-US" altLang="zh-CN" dirty="0"/>
                <a:t>over</a:t>
              </a:r>
              <a:r>
                <a:rPr lang="zh-CN" altLang="en-US" dirty="0"/>
                <a:t> </a:t>
              </a:r>
              <a:r>
                <a:rPr lang="en-US" altLang="zh-CN" dirty="0"/>
                <a:t>50</a:t>
              </a:r>
              <a:r>
                <a:rPr lang="zh-CN" altLang="en-US" dirty="0"/>
                <a:t> </a:t>
              </a:r>
              <a:r>
                <a:rPr lang="en-US" altLang="zh-CN" dirty="0"/>
                <a:t>anti-virus</a:t>
              </a:r>
              <a:r>
                <a:rPr lang="zh-CN" altLang="en-US" dirty="0"/>
                <a:t> </a:t>
              </a:r>
              <a:r>
                <a:rPr lang="en-US" altLang="zh-CN" dirty="0"/>
                <a:t>engine</a:t>
              </a:r>
              <a:r>
                <a:rPr lang="zh-CN" altLang="en-US" dirty="0"/>
                <a:t> </a:t>
              </a:r>
              <a:r>
                <a:rPr lang="en-US" altLang="zh-CN" dirty="0"/>
                <a:t>incorporated</a:t>
              </a:r>
              <a:endParaRPr lang="en-US" dirty="0"/>
            </a:p>
            <a:p>
              <a:endParaRPr lang="en-US" dirty="0"/>
            </a:p>
          </p:txBody>
        </p:sp>
        <p:pic>
          <p:nvPicPr>
            <p:cNvPr id="21" name="Picture 20">
              <a:extLst>
                <a:ext uri="{FF2B5EF4-FFF2-40B4-BE49-F238E27FC236}">
                  <a16:creationId xmlns:a16="http://schemas.microsoft.com/office/drawing/2014/main" id="{5E000021-738E-0345-BF62-40B239115052}"/>
                </a:ext>
              </a:extLst>
            </p:cNvPr>
            <p:cNvPicPr>
              <a:picLocks noChangeAspect="1"/>
            </p:cNvPicPr>
            <p:nvPr/>
          </p:nvPicPr>
          <p:blipFill rotWithShape="1">
            <a:blip r:embed="rId7"/>
            <a:srcRect l="5677" r="5285"/>
            <a:stretch/>
          </p:blipFill>
          <p:spPr>
            <a:xfrm>
              <a:off x="5975852" y="2942953"/>
              <a:ext cx="2843207" cy="1502087"/>
            </a:xfrm>
            <a:prstGeom prst="rect">
              <a:avLst/>
            </a:prstGeom>
          </p:spPr>
        </p:pic>
      </p:grpSp>
    </p:spTree>
    <p:extLst>
      <p:ext uri="{BB962C8B-B14F-4D97-AF65-F5344CB8AC3E}">
        <p14:creationId xmlns:p14="http://schemas.microsoft.com/office/powerpoint/2010/main" val="230539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C220-C6DC-E349-8D88-56C28EA718B0}"/>
              </a:ext>
            </a:extLst>
          </p:cNvPr>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Publicly</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Available</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Mitigation</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2:</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Local</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Backup</a:t>
            </a:r>
            <a:endParaRPr lang="en-US" dirty="0"/>
          </a:p>
        </p:txBody>
      </p:sp>
      <p:sp>
        <p:nvSpPr>
          <p:cNvPr id="4" name="Slide Number Placeholder 3">
            <a:extLst>
              <a:ext uri="{FF2B5EF4-FFF2-40B4-BE49-F238E27FC236}">
                <a16:creationId xmlns:a16="http://schemas.microsoft.com/office/drawing/2014/main" id="{90D252F7-24CC-C14F-8DD5-D0F66BE3F07C}"/>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80A649EB-11E0-6F42-B8FB-782E061D6932}"/>
              </a:ext>
            </a:extLst>
          </p:cNvPr>
          <p:cNvPicPr>
            <a:picLocks noChangeAspect="1"/>
          </p:cNvPicPr>
          <p:nvPr/>
        </p:nvPicPr>
        <p:blipFill>
          <a:blip r:embed="rId2"/>
          <a:stretch>
            <a:fillRect/>
          </a:stretch>
        </p:blipFill>
        <p:spPr>
          <a:xfrm>
            <a:off x="210645" y="2171091"/>
            <a:ext cx="2815757" cy="2054832"/>
          </a:xfrm>
          <a:prstGeom prst="rect">
            <a:avLst/>
          </a:prstGeom>
        </p:spPr>
      </p:pic>
      <p:pic>
        <p:nvPicPr>
          <p:cNvPr id="6" name="Picture 5">
            <a:extLst>
              <a:ext uri="{FF2B5EF4-FFF2-40B4-BE49-F238E27FC236}">
                <a16:creationId xmlns:a16="http://schemas.microsoft.com/office/drawing/2014/main" id="{D7012E31-DDA3-B247-8FDD-5D1B9D35097F}"/>
              </a:ext>
            </a:extLst>
          </p:cNvPr>
          <p:cNvPicPr>
            <a:picLocks noChangeAspect="1"/>
          </p:cNvPicPr>
          <p:nvPr/>
        </p:nvPicPr>
        <p:blipFill>
          <a:blip r:embed="rId3"/>
          <a:stretch>
            <a:fillRect/>
          </a:stretch>
        </p:blipFill>
        <p:spPr>
          <a:xfrm>
            <a:off x="3316475" y="2140987"/>
            <a:ext cx="2564633" cy="2115040"/>
          </a:xfrm>
          <a:prstGeom prst="rect">
            <a:avLst/>
          </a:prstGeom>
        </p:spPr>
      </p:pic>
      <p:sp>
        <p:nvSpPr>
          <p:cNvPr id="7" name="TextBox 6">
            <a:extLst>
              <a:ext uri="{FF2B5EF4-FFF2-40B4-BE49-F238E27FC236}">
                <a16:creationId xmlns:a16="http://schemas.microsoft.com/office/drawing/2014/main" id="{7EC6384F-7FAE-DD47-B1BE-24E775A7A959}"/>
              </a:ext>
            </a:extLst>
          </p:cNvPr>
          <p:cNvSpPr txBox="1"/>
          <p:nvPr/>
        </p:nvSpPr>
        <p:spPr>
          <a:xfrm>
            <a:off x="3244051" y="4312503"/>
            <a:ext cx="2829299" cy="646331"/>
          </a:xfrm>
          <a:prstGeom prst="rect">
            <a:avLst/>
          </a:prstGeom>
          <a:noFill/>
        </p:spPr>
        <p:txBody>
          <a:bodyPr wrap="square" rtlCol="0">
            <a:spAutoFit/>
          </a:bodyPr>
          <a:lstStyle/>
          <a:p>
            <a:r>
              <a:rPr lang="en-US" altLang="zh-CN" sz="1200" dirty="0">
                <a:solidFill>
                  <a:schemeClr val="tx1"/>
                </a:solidFill>
                <a:latin typeface="Calibri" panose="020F0502020204030204" pitchFamily="34" charset="0"/>
                <a:cs typeface="Calibri" panose="020F0502020204030204" pitchFamily="34" charset="0"/>
              </a:rPr>
              <a:t>Linux</a:t>
            </a:r>
            <a:r>
              <a:rPr lang="zh-CN" altLang="en-US" sz="1200" dirty="0">
                <a:solidFill>
                  <a:schemeClr val="tx1"/>
                </a:solidFill>
                <a:latin typeface="Calibri" panose="020F0502020204030204" pitchFamily="34" charset="0"/>
                <a:cs typeface="Calibri" panose="020F0502020204030204" pitchFamily="34" charset="0"/>
              </a:rPr>
              <a:t> </a:t>
            </a:r>
            <a:r>
              <a:rPr lang="en-US" altLang="zh-CN" sz="1200" dirty="0" err="1">
                <a:solidFill>
                  <a:schemeClr val="tx1"/>
                </a:solidFill>
                <a:latin typeface="Calibri" panose="020F0502020204030204" pitchFamily="34" charset="0"/>
                <a:cs typeface="Calibri" panose="020F0502020204030204" pitchFamily="34" charset="0"/>
              </a:rPr>
              <a:t>Fwbackups</a:t>
            </a:r>
            <a:r>
              <a:rPr lang="en-US" altLang="zh-CN" sz="1200" dirty="0">
                <a:solidFill>
                  <a:schemeClr val="tx1"/>
                </a:solidFill>
                <a:latin typeface="Calibri" panose="020F0502020204030204" pitchFamily="34" charset="0"/>
                <a:cs typeface="Calibri" panose="020F0502020204030204" pitchFamily="34" charset="0"/>
              </a:rPr>
              <a:t>:</a:t>
            </a:r>
            <a:r>
              <a:rPr lang="zh-CN" altLang="en-US" sz="1200" dirty="0">
                <a:solidFill>
                  <a:schemeClr val="tx1"/>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4"/>
              </a:rPr>
              <a:t>https://opensourceforu.com/2015/10/fwbackups-%C2%96-back-up-files-with-ease/</a:t>
            </a:r>
            <a:endParaRPr lang="en-US"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45AC0A9-7F32-AC4A-8B25-3899E441B3D5}"/>
              </a:ext>
            </a:extLst>
          </p:cNvPr>
          <p:cNvSpPr txBox="1"/>
          <p:nvPr/>
        </p:nvSpPr>
        <p:spPr>
          <a:xfrm>
            <a:off x="137040" y="4295252"/>
            <a:ext cx="2950344" cy="646331"/>
          </a:xfrm>
          <a:prstGeom prst="rect">
            <a:avLst/>
          </a:prstGeom>
          <a:noFill/>
        </p:spPr>
        <p:txBody>
          <a:bodyPr wrap="square" rtlCol="0">
            <a:spAutoFit/>
          </a:bodyPr>
          <a:lstStyle/>
          <a:p>
            <a:r>
              <a:rPr lang="en-US" altLang="zh-CN" sz="1200" dirty="0">
                <a:solidFill>
                  <a:schemeClr val="tx1"/>
                </a:solidFill>
                <a:latin typeface="Calibri" panose="020F0502020204030204" pitchFamily="34" charset="0"/>
                <a:cs typeface="Calibri" panose="020F0502020204030204" pitchFamily="34" charset="0"/>
              </a:rPr>
              <a:t>Windows</a:t>
            </a:r>
            <a:r>
              <a:rPr lang="zh-CN" altLang="en-US" sz="1200" dirty="0">
                <a:solidFill>
                  <a:schemeClr val="tx1"/>
                </a:solidFill>
                <a:latin typeface="Calibri" panose="020F0502020204030204" pitchFamily="34" charset="0"/>
                <a:cs typeface="Calibri" panose="020F0502020204030204" pitchFamily="34" charset="0"/>
              </a:rPr>
              <a:t> </a:t>
            </a:r>
            <a:r>
              <a:rPr lang="en-US" altLang="zh-CN" sz="1200" dirty="0">
                <a:solidFill>
                  <a:schemeClr val="tx1"/>
                </a:solidFill>
                <a:latin typeface="Calibri" panose="020F0502020204030204" pitchFamily="34" charset="0"/>
                <a:cs typeface="Calibri" panose="020F0502020204030204" pitchFamily="34" charset="0"/>
              </a:rPr>
              <a:t>File</a:t>
            </a:r>
            <a:r>
              <a:rPr lang="zh-CN" altLang="en-US" sz="1200" dirty="0">
                <a:solidFill>
                  <a:schemeClr val="tx1"/>
                </a:solidFill>
                <a:latin typeface="Calibri" panose="020F0502020204030204" pitchFamily="34" charset="0"/>
                <a:cs typeface="Calibri" panose="020F0502020204030204" pitchFamily="34" charset="0"/>
              </a:rPr>
              <a:t> </a:t>
            </a:r>
            <a:r>
              <a:rPr lang="en-US" altLang="zh-CN" sz="1200" dirty="0">
                <a:solidFill>
                  <a:schemeClr val="tx1"/>
                </a:solidFill>
                <a:latin typeface="Calibri" panose="020F0502020204030204" pitchFamily="34" charset="0"/>
                <a:cs typeface="Calibri" panose="020F0502020204030204" pitchFamily="34" charset="0"/>
              </a:rPr>
              <a:t>Recovery:</a:t>
            </a:r>
            <a:r>
              <a:rPr lang="zh-CN" altLang="en-US" sz="1200" dirty="0">
                <a:solidFill>
                  <a:schemeClr val="tx1"/>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5"/>
              </a:rPr>
              <a:t>https://support.microsoft.com/en-us/help/17127/windows-back-up-restore</a:t>
            </a:r>
            <a:endParaRPr lang="en-US" sz="12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295060FE-90A1-7B47-8178-B65F7C8B9C58}"/>
              </a:ext>
            </a:extLst>
          </p:cNvPr>
          <p:cNvSpPr/>
          <p:nvPr/>
        </p:nvSpPr>
        <p:spPr>
          <a:xfrm>
            <a:off x="137040" y="1074201"/>
            <a:ext cx="8180737" cy="923330"/>
          </a:xfrm>
          <a:prstGeom prst="rect">
            <a:avLst/>
          </a:prstGeom>
        </p:spPr>
        <p:txBody>
          <a:bodyPr wrap="square">
            <a:spAutoFit/>
          </a:bodyPr>
          <a:lstStyle/>
          <a:p>
            <a:r>
              <a:rPr lang="en-US" altLang="zh-CN" sz="1800" dirty="0">
                <a:latin typeface="Calibri" panose="020F0502020204030204" pitchFamily="34" charset="0"/>
                <a:cs typeface="Calibri" panose="020F0502020204030204" pitchFamily="34" charset="0"/>
              </a:rPr>
              <a:t>Local</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Backup:</a:t>
            </a:r>
            <a:r>
              <a:rPr lang="zh-CN" altLang="en-US" sz="1800" dirty="0">
                <a:latin typeface="Calibri" panose="020F0502020204030204" pitchFamily="34" charset="0"/>
                <a:cs typeface="Calibri" panose="020F0502020204030204" pitchFamily="34" charset="0"/>
              </a:rPr>
              <a:t> </a:t>
            </a:r>
            <a:endParaRPr lang="en-US" altLang="zh-CN" sz="1800" dirty="0">
              <a:latin typeface="Calibri" panose="020F0502020204030204" pitchFamily="34" charset="0"/>
              <a:cs typeface="Calibri" panose="020F0502020204030204" pitchFamily="34" charset="0"/>
            </a:endParaRPr>
          </a:p>
          <a:p>
            <a:pPr marL="285750" lvl="5" indent="-285750">
              <a:buFont typeface="Wingdings" pitchFamily="2" charset="2"/>
              <a:buChar char="Ø"/>
            </a:pPr>
            <a:r>
              <a:rPr lang="en-US" altLang="zh-CN" sz="1800" i="1" dirty="0">
                <a:latin typeface="Calibri" panose="020F0502020204030204" pitchFamily="34" charset="0"/>
                <a:cs typeface="Calibri" panose="020F0502020204030204" pitchFamily="34" charset="0"/>
              </a:rPr>
              <a:t>Backup</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data</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on</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the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local</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disk</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periodically</a:t>
            </a:r>
          </a:p>
          <a:p>
            <a:pPr marL="285750" lvl="5" indent="-285750">
              <a:buFont typeface="Wingdings" pitchFamily="2" charset="2"/>
              <a:buChar char="Ø"/>
            </a:pPr>
            <a:r>
              <a:rPr lang="en-US" altLang="zh-CN" sz="1800" i="1" dirty="0">
                <a:latin typeface="Calibri" panose="020F0502020204030204" pitchFamily="34" charset="0"/>
                <a:cs typeface="Calibri" panose="020F0502020204030204" pitchFamily="34" charset="0"/>
              </a:rPr>
              <a:t>Backups</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usually</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require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higher</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privilege</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to</a:t>
            </a:r>
            <a:r>
              <a:rPr lang="zh-CN" altLang="en-US" sz="1800" i="1" dirty="0">
                <a:latin typeface="Calibri" panose="020F0502020204030204" pitchFamily="34" charset="0"/>
                <a:cs typeface="Calibri" panose="020F0502020204030204" pitchFamily="34" charset="0"/>
              </a:rPr>
              <a:t> </a:t>
            </a:r>
            <a:r>
              <a:rPr lang="en-US" altLang="zh-CN" sz="1800" i="1" dirty="0">
                <a:latin typeface="Calibri" panose="020F0502020204030204" pitchFamily="34" charset="0"/>
                <a:cs typeface="Calibri" panose="020F0502020204030204" pitchFamily="34" charset="0"/>
              </a:rPr>
              <a:t>access</a:t>
            </a:r>
          </a:p>
        </p:txBody>
      </p:sp>
      <p:pic>
        <p:nvPicPr>
          <p:cNvPr id="10" name="Picture 9">
            <a:extLst>
              <a:ext uri="{FF2B5EF4-FFF2-40B4-BE49-F238E27FC236}">
                <a16:creationId xmlns:a16="http://schemas.microsoft.com/office/drawing/2014/main" id="{41192D66-6C39-A44F-A56F-1D4C974342E8}"/>
              </a:ext>
            </a:extLst>
          </p:cNvPr>
          <p:cNvPicPr>
            <a:picLocks noChangeAspect="1"/>
          </p:cNvPicPr>
          <p:nvPr/>
        </p:nvPicPr>
        <p:blipFill>
          <a:blip r:embed="rId6"/>
          <a:stretch>
            <a:fillRect/>
          </a:stretch>
        </p:blipFill>
        <p:spPr>
          <a:xfrm>
            <a:off x="6121432" y="2140987"/>
            <a:ext cx="2899726" cy="2115040"/>
          </a:xfrm>
          <a:prstGeom prst="rect">
            <a:avLst/>
          </a:prstGeom>
        </p:spPr>
      </p:pic>
      <p:sp>
        <p:nvSpPr>
          <p:cNvPr id="11" name="TextBox 10">
            <a:extLst>
              <a:ext uri="{FF2B5EF4-FFF2-40B4-BE49-F238E27FC236}">
                <a16:creationId xmlns:a16="http://schemas.microsoft.com/office/drawing/2014/main" id="{325F041B-FDC8-1D43-A402-424104431D44}"/>
              </a:ext>
            </a:extLst>
          </p:cNvPr>
          <p:cNvSpPr txBox="1"/>
          <p:nvPr/>
        </p:nvSpPr>
        <p:spPr>
          <a:xfrm>
            <a:off x="6503540" y="4312503"/>
            <a:ext cx="2640460" cy="830997"/>
          </a:xfrm>
          <a:prstGeom prst="rect">
            <a:avLst/>
          </a:prstGeom>
          <a:noFill/>
        </p:spPr>
        <p:txBody>
          <a:bodyPr wrap="square" rtlCol="0">
            <a:spAutoFit/>
          </a:bodyPr>
          <a:lstStyle/>
          <a:p>
            <a:r>
              <a:rPr lang="en-US" altLang="zh-CN" sz="1200" dirty="0">
                <a:solidFill>
                  <a:schemeClr val="tx1"/>
                </a:solidFill>
                <a:latin typeface="Calibri" panose="020F0502020204030204" pitchFamily="34" charset="0"/>
                <a:cs typeface="Calibri" panose="020F0502020204030204" pitchFamily="34" charset="0"/>
              </a:rPr>
              <a:t>MacOS</a:t>
            </a:r>
            <a:r>
              <a:rPr lang="zh-CN" altLang="en-US" sz="1200" dirty="0">
                <a:solidFill>
                  <a:schemeClr val="tx1"/>
                </a:solidFill>
                <a:latin typeface="Calibri" panose="020F0502020204030204" pitchFamily="34" charset="0"/>
                <a:cs typeface="Calibri" panose="020F0502020204030204" pitchFamily="34" charset="0"/>
              </a:rPr>
              <a:t> </a:t>
            </a:r>
            <a:r>
              <a:rPr lang="en-US" altLang="zh-CN" sz="1200" dirty="0">
                <a:solidFill>
                  <a:schemeClr val="tx1"/>
                </a:solidFill>
                <a:latin typeface="Calibri" panose="020F0502020204030204" pitchFamily="34" charset="0"/>
                <a:cs typeface="Calibri" panose="020F0502020204030204" pitchFamily="34" charset="0"/>
              </a:rPr>
              <a:t>Time</a:t>
            </a:r>
            <a:r>
              <a:rPr lang="zh-CN" altLang="en-US" sz="1200" dirty="0">
                <a:solidFill>
                  <a:schemeClr val="tx1"/>
                </a:solidFill>
                <a:latin typeface="Calibri" panose="020F0502020204030204" pitchFamily="34" charset="0"/>
                <a:cs typeface="Calibri" panose="020F0502020204030204" pitchFamily="34" charset="0"/>
              </a:rPr>
              <a:t> </a:t>
            </a:r>
            <a:r>
              <a:rPr lang="en-US" altLang="zh-CN" sz="1200" dirty="0">
                <a:solidFill>
                  <a:schemeClr val="tx1"/>
                </a:solidFill>
                <a:latin typeface="Calibri" panose="020F0502020204030204" pitchFamily="34" charset="0"/>
                <a:cs typeface="Calibri" panose="020F0502020204030204" pitchFamily="34" charset="0"/>
              </a:rPr>
              <a:t>Machine:</a:t>
            </a:r>
            <a:endParaRPr lang="en-US" sz="1200" dirty="0">
              <a:latin typeface="Calibri" panose="020F0502020204030204" pitchFamily="34" charset="0"/>
              <a:cs typeface="Calibri" panose="020F0502020204030204" pitchFamily="34" charset="0"/>
              <a:hlinkClick r:id="rId7"/>
            </a:endParaRPr>
          </a:p>
          <a:p>
            <a:r>
              <a:rPr lang="en-US" sz="1200" dirty="0">
                <a:latin typeface="Calibri" panose="020F0502020204030204" pitchFamily="34" charset="0"/>
                <a:cs typeface="Calibri" panose="020F0502020204030204" pitchFamily="34" charset="0"/>
                <a:hlinkClick r:id="rId7"/>
              </a:rPr>
              <a:t>https://support.apple.com/en-us/HT201250</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304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C220-C6DC-E349-8D88-56C28EA718B0}"/>
              </a:ext>
            </a:extLst>
          </p:cNvPr>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Publicly</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Available</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Mitigation</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2:</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Weakness</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of</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Local</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Backup</a:t>
            </a:r>
            <a:endParaRPr lang="en-US" dirty="0"/>
          </a:p>
        </p:txBody>
      </p:sp>
      <p:sp>
        <p:nvSpPr>
          <p:cNvPr id="4" name="Slide Number Placeholder 3">
            <a:extLst>
              <a:ext uri="{FF2B5EF4-FFF2-40B4-BE49-F238E27FC236}">
                <a16:creationId xmlns:a16="http://schemas.microsoft.com/office/drawing/2014/main" id="{90D252F7-24CC-C14F-8DD5-D0F66BE3F07C}"/>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27</a:t>
            </a:fld>
            <a:endParaRPr lang="en"/>
          </a:p>
        </p:txBody>
      </p:sp>
      <p:sp>
        <p:nvSpPr>
          <p:cNvPr id="6" name="Rectangle 5">
            <a:extLst>
              <a:ext uri="{FF2B5EF4-FFF2-40B4-BE49-F238E27FC236}">
                <a16:creationId xmlns:a16="http://schemas.microsoft.com/office/drawing/2014/main" id="{EE26A3B6-0EAF-C84C-8D0A-599EEE18B1FA}"/>
              </a:ext>
            </a:extLst>
          </p:cNvPr>
          <p:cNvSpPr/>
          <p:nvPr/>
        </p:nvSpPr>
        <p:spPr>
          <a:xfrm>
            <a:off x="311700" y="1085455"/>
            <a:ext cx="6130197" cy="923330"/>
          </a:xfrm>
          <a:prstGeom prst="rect">
            <a:avLst/>
          </a:prstGeom>
        </p:spPr>
        <p:txBody>
          <a:bodyPr wrap="square">
            <a:spAutoFit/>
          </a:bodyPr>
          <a:lstStyle/>
          <a:p>
            <a:r>
              <a:rPr lang="en-US" altLang="zh-CN" sz="1800" dirty="0">
                <a:latin typeface="Calibri" panose="020F0502020204030204" pitchFamily="34" charset="0"/>
                <a:cs typeface="Calibri" panose="020F0502020204030204" pitchFamily="34" charset="0"/>
              </a:rPr>
              <a:t>Local</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Backup</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is</a:t>
            </a:r>
            <a:r>
              <a:rPr lang="zh-CN" altLang="en-US" sz="1800" dirty="0">
                <a:latin typeface="Calibri" panose="020F0502020204030204" pitchFamily="34" charset="0"/>
                <a:cs typeface="Calibri" panose="020F0502020204030204" pitchFamily="34" charset="0"/>
              </a:rPr>
              <a:t> </a:t>
            </a:r>
            <a:r>
              <a:rPr lang="en-US" altLang="zh-CN" sz="1800" dirty="0">
                <a:solidFill>
                  <a:srgbClr val="FF0000"/>
                </a:solidFill>
                <a:latin typeface="Calibri" panose="020F0502020204030204" pitchFamily="34" charset="0"/>
                <a:cs typeface="Calibri" panose="020F0502020204030204" pitchFamily="34" charset="0"/>
              </a:rPr>
              <a:t>Not</a:t>
            </a:r>
            <a:r>
              <a:rPr lang="zh-CN" altLang="en-US" sz="1800" dirty="0">
                <a:solidFill>
                  <a:srgbClr val="FF0000"/>
                </a:solidFill>
                <a:latin typeface="Calibri" panose="020F0502020204030204" pitchFamily="34" charset="0"/>
                <a:cs typeface="Calibri" panose="020F0502020204030204" pitchFamily="34" charset="0"/>
              </a:rPr>
              <a:t> </a:t>
            </a:r>
            <a:r>
              <a:rPr lang="en-US" altLang="zh-CN" sz="1800" dirty="0">
                <a:solidFill>
                  <a:srgbClr val="FF0000"/>
                </a:solidFill>
                <a:latin typeface="Calibri" panose="020F0502020204030204" pitchFamily="34" charset="0"/>
                <a:cs typeface="Calibri" panose="020F0502020204030204" pitchFamily="34" charset="0"/>
              </a:rPr>
              <a:t>Secure</a:t>
            </a:r>
          </a:p>
          <a:p>
            <a:pPr marL="285750" indent="-28575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Many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ransomware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delete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those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backups</a:t>
            </a:r>
          </a:p>
          <a:p>
            <a:pPr marL="285750" indent="-28575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Many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ransomware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encrypt</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the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whole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disk</a:t>
            </a:r>
            <a:endParaRPr lang="en-US" sz="2400"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304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C220-C6DC-E349-8D88-56C28EA718B0}"/>
              </a:ext>
            </a:extLst>
          </p:cNvPr>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Publicly</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Available</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Mitigation</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3:</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Remote</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Backup</a:t>
            </a:r>
            <a:endParaRPr lang="en-US" dirty="0"/>
          </a:p>
        </p:txBody>
      </p:sp>
      <p:sp>
        <p:nvSpPr>
          <p:cNvPr id="4" name="Slide Number Placeholder 3">
            <a:extLst>
              <a:ext uri="{FF2B5EF4-FFF2-40B4-BE49-F238E27FC236}">
                <a16:creationId xmlns:a16="http://schemas.microsoft.com/office/drawing/2014/main" id="{90D252F7-24CC-C14F-8DD5-D0F66BE3F07C}"/>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28</a:t>
            </a:fld>
            <a:endParaRPr lang="en"/>
          </a:p>
        </p:txBody>
      </p:sp>
      <p:pic>
        <p:nvPicPr>
          <p:cNvPr id="3" name="Picture 2">
            <a:extLst>
              <a:ext uri="{FF2B5EF4-FFF2-40B4-BE49-F238E27FC236}">
                <a16:creationId xmlns:a16="http://schemas.microsoft.com/office/drawing/2014/main" id="{DF61A7F1-268C-AD4E-9B9B-449DE963EC91}"/>
              </a:ext>
            </a:extLst>
          </p:cNvPr>
          <p:cNvPicPr>
            <a:picLocks noChangeAspect="1"/>
          </p:cNvPicPr>
          <p:nvPr/>
        </p:nvPicPr>
        <p:blipFill rotWithShape="1">
          <a:blip r:embed="rId2"/>
          <a:srcRect l="21967" t="14768" r="22976" b="14605"/>
          <a:stretch/>
        </p:blipFill>
        <p:spPr>
          <a:xfrm>
            <a:off x="4762933" y="1323134"/>
            <a:ext cx="1894721" cy="1063364"/>
          </a:xfrm>
          <a:prstGeom prst="rect">
            <a:avLst/>
          </a:prstGeom>
        </p:spPr>
      </p:pic>
      <p:pic>
        <p:nvPicPr>
          <p:cNvPr id="5" name="Picture 4">
            <a:extLst>
              <a:ext uri="{FF2B5EF4-FFF2-40B4-BE49-F238E27FC236}">
                <a16:creationId xmlns:a16="http://schemas.microsoft.com/office/drawing/2014/main" id="{7E7F49C4-543C-BB48-BDA2-4BCACFE2166C}"/>
              </a:ext>
            </a:extLst>
          </p:cNvPr>
          <p:cNvPicPr>
            <a:picLocks noChangeAspect="1"/>
          </p:cNvPicPr>
          <p:nvPr/>
        </p:nvPicPr>
        <p:blipFill rotWithShape="1">
          <a:blip r:embed="rId3"/>
          <a:srcRect l="3732" t="19670" r="6743" b="20394"/>
          <a:stretch/>
        </p:blipFill>
        <p:spPr>
          <a:xfrm>
            <a:off x="4187831" y="2456239"/>
            <a:ext cx="2469823" cy="930111"/>
          </a:xfrm>
          <a:prstGeom prst="rect">
            <a:avLst/>
          </a:prstGeom>
        </p:spPr>
      </p:pic>
      <p:pic>
        <p:nvPicPr>
          <p:cNvPr id="6" name="Picture 5">
            <a:extLst>
              <a:ext uri="{FF2B5EF4-FFF2-40B4-BE49-F238E27FC236}">
                <a16:creationId xmlns:a16="http://schemas.microsoft.com/office/drawing/2014/main" id="{96FE7937-F53D-8049-ACD0-332976F6A551}"/>
              </a:ext>
            </a:extLst>
          </p:cNvPr>
          <p:cNvPicPr>
            <a:picLocks noChangeAspect="1"/>
          </p:cNvPicPr>
          <p:nvPr/>
        </p:nvPicPr>
        <p:blipFill rotWithShape="1">
          <a:blip r:embed="rId4"/>
          <a:srcRect l="2255" t="9278" r="3063" b="14724"/>
          <a:stretch/>
        </p:blipFill>
        <p:spPr>
          <a:xfrm>
            <a:off x="6868610" y="1276895"/>
            <a:ext cx="2152548" cy="1155843"/>
          </a:xfrm>
          <a:prstGeom prst="rect">
            <a:avLst/>
          </a:prstGeom>
        </p:spPr>
      </p:pic>
      <p:pic>
        <p:nvPicPr>
          <p:cNvPr id="7" name="Picture 6">
            <a:extLst>
              <a:ext uri="{FF2B5EF4-FFF2-40B4-BE49-F238E27FC236}">
                <a16:creationId xmlns:a16="http://schemas.microsoft.com/office/drawing/2014/main" id="{D25AF491-88FE-0B47-91D2-B4B9FE9FF4CB}"/>
              </a:ext>
            </a:extLst>
          </p:cNvPr>
          <p:cNvPicPr>
            <a:picLocks noChangeAspect="1"/>
          </p:cNvPicPr>
          <p:nvPr/>
        </p:nvPicPr>
        <p:blipFill>
          <a:blip r:embed="rId5"/>
          <a:stretch>
            <a:fillRect/>
          </a:stretch>
        </p:blipFill>
        <p:spPr>
          <a:xfrm>
            <a:off x="6591956" y="3083146"/>
            <a:ext cx="2108196" cy="912448"/>
          </a:xfrm>
          <a:prstGeom prst="rect">
            <a:avLst/>
          </a:prstGeom>
        </p:spPr>
      </p:pic>
      <p:sp>
        <p:nvSpPr>
          <p:cNvPr id="8" name="Rectangle 7">
            <a:extLst>
              <a:ext uri="{FF2B5EF4-FFF2-40B4-BE49-F238E27FC236}">
                <a16:creationId xmlns:a16="http://schemas.microsoft.com/office/drawing/2014/main" id="{9984FFB4-0D8B-E64B-9129-667AD0790777}"/>
              </a:ext>
            </a:extLst>
          </p:cNvPr>
          <p:cNvSpPr/>
          <p:nvPr/>
        </p:nvSpPr>
        <p:spPr>
          <a:xfrm>
            <a:off x="525812" y="1444415"/>
            <a:ext cx="5318411" cy="1508105"/>
          </a:xfrm>
          <a:prstGeom prst="rect">
            <a:avLst/>
          </a:prstGeom>
        </p:spPr>
        <p:txBody>
          <a:bodyPr wrap="square">
            <a:spAutoFit/>
          </a:bodyPr>
          <a:lstStyle/>
          <a:p>
            <a:r>
              <a:rPr lang="en-US" altLang="zh-CN" sz="2000" dirty="0">
                <a:latin typeface="Calibri" panose="020F0502020204030204" pitchFamily="34" charset="0"/>
                <a:cs typeface="Calibri" panose="020F0502020204030204" pitchFamily="34" charset="0"/>
              </a:rPr>
              <a:t>Remote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Backup:</a:t>
            </a:r>
            <a:r>
              <a:rPr lang="zh-CN" altLang="en-US"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US" altLang="zh-CN" sz="1800" dirty="0">
                <a:latin typeface="Calibri" panose="020F0502020204030204" pitchFamily="34" charset="0"/>
                <a:cs typeface="Calibri" panose="020F0502020204030204" pitchFamily="34" charset="0"/>
              </a:rPr>
              <a:t>Backup</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data</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on</a:t>
            </a:r>
            <a:r>
              <a:rPr lang="zh-CN" altLang="en-US" sz="1800" dirty="0">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Cloud</a:t>
            </a:r>
            <a:r>
              <a:rPr lang="zh-CN" altLang="en-US" sz="1800" i="1" dirty="0">
                <a:solidFill>
                  <a:srgbClr val="FF0000"/>
                </a:solidFill>
                <a:latin typeface="Calibri" panose="020F0502020204030204" pitchFamily="34" charset="0"/>
                <a:cs typeface="Calibri" panose="020F0502020204030204" pitchFamily="34" charset="0"/>
              </a:rPr>
              <a:t> </a:t>
            </a:r>
            <a:r>
              <a:rPr lang="en-US" altLang="zh-CN" sz="1800" i="1" dirty="0">
                <a:solidFill>
                  <a:srgbClr val="FF0000"/>
                </a:solidFill>
                <a:latin typeface="Calibri" panose="020F0502020204030204" pitchFamily="34" charset="0"/>
                <a:cs typeface="Calibri" panose="020F0502020204030204" pitchFamily="34" charset="0"/>
              </a:rPr>
              <a:t>Storage</a:t>
            </a:r>
          </a:p>
          <a:p>
            <a:pPr marL="342900" lvl="8" indent="-34290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Real</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time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backup</a:t>
            </a:r>
          </a:p>
          <a:p>
            <a:pPr marL="342900" indent="-34290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History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tracking</a:t>
            </a:r>
          </a:p>
          <a:p>
            <a:pPr marL="342900" indent="-342900">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Guaranteed</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recovery</a:t>
            </a:r>
            <a:r>
              <a:rPr lang="zh-CN" altLang="en-US" sz="1800" i="1" dirty="0">
                <a:solidFill>
                  <a:schemeClr val="tx1"/>
                </a:solidFill>
                <a:latin typeface="Calibri" panose="020F0502020204030204" pitchFamily="34" charset="0"/>
                <a:cs typeface="Calibri" panose="020F0502020204030204" pitchFamily="34" charset="0"/>
              </a:rPr>
              <a:t> </a:t>
            </a:r>
            <a:endParaRPr lang="en-US" altLang="zh-CN" sz="1800" i="1" dirty="0">
              <a:solidFill>
                <a:schemeClr val="tx1"/>
              </a:solidFill>
              <a:latin typeface="Calibri" panose="020F050202020403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5142E094-ECA5-C84E-8ECE-7C8251E9C277}"/>
              </a:ext>
            </a:extLst>
          </p:cNvPr>
          <p:cNvSpPr/>
          <p:nvPr/>
        </p:nvSpPr>
        <p:spPr>
          <a:xfrm>
            <a:off x="4042393" y="3866605"/>
            <a:ext cx="3603661" cy="1091212"/>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When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you</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open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new</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account,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you</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may</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get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free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space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bonus.</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CC3D172-A7D9-994C-BF5A-43F041A53D8E}"/>
              </a:ext>
            </a:extLst>
          </p:cNvPr>
          <p:cNvPicPr>
            <a:picLocks noChangeAspect="1"/>
          </p:cNvPicPr>
          <p:nvPr/>
        </p:nvPicPr>
        <p:blipFill>
          <a:blip r:embed="rId6"/>
          <a:stretch>
            <a:fillRect/>
          </a:stretch>
        </p:blipFill>
        <p:spPr>
          <a:xfrm>
            <a:off x="7415277" y="4595213"/>
            <a:ext cx="529607" cy="529607"/>
          </a:xfrm>
          <a:prstGeom prst="rect">
            <a:avLst/>
          </a:prstGeom>
        </p:spPr>
      </p:pic>
    </p:spTree>
    <p:extLst>
      <p:ext uri="{BB962C8B-B14F-4D97-AF65-F5344CB8AC3E}">
        <p14:creationId xmlns:p14="http://schemas.microsoft.com/office/powerpoint/2010/main" val="2558153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9A01-CC17-414B-B5C9-CD2C94717524}"/>
              </a:ext>
            </a:extLst>
          </p:cNvPr>
          <p:cNvSpPr>
            <a:spLocks noGrp="1"/>
          </p:cNvSpPr>
          <p:nvPr>
            <p:ph type="title"/>
          </p:nvPr>
        </p:nvSpPr>
        <p:spPr/>
        <p:txBody>
          <a:bodyPr/>
          <a:lstStyle/>
          <a:p>
            <a:r>
              <a:rPr lang="en-US" altLang="zh-CN" dirty="0"/>
              <a:t>Thanks!</a:t>
            </a:r>
            <a:endParaRPr lang="en-US" dirty="0"/>
          </a:p>
        </p:txBody>
      </p:sp>
      <p:sp>
        <p:nvSpPr>
          <p:cNvPr id="4" name="Slide Number Placeholder 3">
            <a:extLst>
              <a:ext uri="{FF2B5EF4-FFF2-40B4-BE49-F238E27FC236}">
                <a16:creationId xmlns:a16="http://schemas.microsoft.com/office/drawing/2014/main" id="{B51D7E9F-C2CD-654F-AB3E-1B2D574A48D6}"/>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29</a:t>
            </a:fld>
            <a:endParaRPr lang="en"/>
          </a:p>
        </p:txBody>
      </p:sp>
      <p:pic>
        <p:nvPicPr>
          <p:cNvPr id="5" name="Picture 4">
            <a:extLst>
              <a:ext uri="{FF2B5EF4-FFF2-40B4-BE49-F238E27FC236}">
                <a16:creationId xmlns:a16="http://schemas.microsoft.com/office/drawing/2014/main" id="{1618E25D-CAE0-4343-9D08-EA18776FAF2C}"/>
              </a:ext>
            </a:extLst>
          </p:cNvPr>
          <p:cNvPicPr>
            <a:picLocks noChangeAspect="1"/>
          </p:cNvPicPr>
          <p:nvPr/>
        </p:nvPicPr>
        <p:blipFill>
          <a:blip r:embed="rId2"/>
          <a:stretch>
            <a:fillRect/>
          </a:stretch>
        </p:blipFill>
        <p:spPr>
          <a:xfrm>
            <a:off x="1823663" y="895083"/>
            <a:ext cx="5036010" cy="3534363"/>
          </a:xfrm>
          <a:prstGeom prst="rect">
            <a:avLst/>
          </a:prstGeom>
        </p:spPr>
      </p:pic>
    </p:spTree>
    <p:extLst>
      <p:ext uri="{BB962C8B-B14F-4D97-AF65-F5344CB8AC3E}">
        <p14:creationId xmlns:p14="http://schemas.microsoft.com/office/powerpoint/2010/main" val="269177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6F501-C0AF-384D-96B0-D4C22B44BDC9}"/>
              </a:ext>
            </a:extLst>
          </p:cNvPr>
          <p:cNvSpPr>
            <a:spLocks noGrp="1"/>
          </p:cNvSpPr>
          <p:nvPr>
            <p:ph type="title"/>
          </p:nvPr>
        </p:nvSpPr>
        <p:spPr/>
        <p:txBody>
          <a:bodyPr/>
          <a:lstStyle/>
          <a:p>
            <a:r>
              <a:rPr lang="en-US" altLang="zh-CN" dirty="0"/>
              <a:t>Beginning</a:t>
            </a:r>
            <a:r>
              <a:rPr lang="zh-CN" altLang="en-US" dirty="0"/>
              <a:t> </a:t>
            </a:r>
            <a:r>
              <a:rPr lang="en-US" altLang="zh-CN" dirty="0"/>
              <a:t>of</a:t>
            </a:r>
            <a:r>
              <a:rPr lang="zh-CN" altLang="en-US" dirty="0"/>
              <a:t> </a:t>
            </a:r>
            <a:r>
              <a:rPr lang="en-US" altLang="zh-CN" dirty="0"/>
              <a:t>the</a:t>
            </a:r>
            <a:r>
              <a:rPr lang="zh-CN" altLang="en-US" dirty="0"/>
              <a:t> </a:t>
            </a:r>
            <a:r>
              <a:rPr lang="en-US" altLang="zh-CN" dirty="0"/>
              <a:t>Story</a:t>
            </a:r>
            <a:endParaRPr lang="en-US" dirty="0"/>
          </a:p>
        </p:txBody>
      </p:sp>
      <p:sp>
        <p:nvSpPr>
          <p:cNvPr id="4" name="Slide Number Placeholder 3">
            <a:extLst>
              <a:ext uri="{FF2B5EF4-FFF2-40B4-BE49-F238E27FC236}">
                <a16:creationId xmlns:a16="http://schemas.microsoft.com/office/drawing/2014/main" id="{405F2E80-4199-A240-82B4-5C0DE436EE80}"/>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3</a:t>
            </a:fld>
            <a:endParaRPr lang="en"/>
          </a:p>
        </p:txBody>
      </p:sp>
      <p:pic>
        <p:nvPicPr>
          <p:cNvPr id="6" name="Picture 5">
            <a:extLst>
              <a:ext uri="{FF2B5EF4-FFF2-40B4-BE49-F238E27FC236}">
                <a16:creationId xmlns:a16="http://schemas.microsoft.com/office/drawing/2014/main" id="{30FCC289-A457-BA40-AC39-33D7B15C3522}"/>
              </a:ext>
            </a:extLst>
          </p:cNvPr>
          <p:cNvPicPr>
            <a:picLocks noChangeAspect="1"/>
          </p:cNvPicPr>
          <p:nvPr/>
        </p:nvPicPr>
        <p:blipFill rotWithShape="1">
          <a:blip r:embed="rId2"/>
          <a:srcRect l="12348" r="12297"/>
          <a:stretch/>
        </p:blipFill>
        <p:spPr>
          <a:xfrm>
            <a:off x="3884563" y="1069012"/>
            <a:ext cx="4862245" cy="3629463"/>
          </a:xfrm>
          <a:prstGeom prst="rect">
            <a:avLst/>
          </a:prstGeom>
        </p:spPr>
      </p:pic>
      <p:sp>
        <p:nvSpPr>
          <p:cNvPr id="5" name="Rounded Rectangle 4">
            <a:extLst>
              <a:ext uri="{FF2B5EF4-FFF2-40B4-BE49-F238E27FC236}">
                <a16:creationId xmlns:a16="http://schemas.microsoft.com/office/drawing/2014/main" id="{7E0C4731-F812-5647-905E-BCBCAA930DB9}"/>
              </a:ext>
            </a:extLst>
          </p:cNvPr>
          <p:cNvSpPr/>
          <p:nvPr/>
        </p:nvSpPr>
        <p:spPr>
          <a:xfrm>
            <a:off x="180243" y="1468477"/>
            <a:ext cx="3603661" cy="2830531"/>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altLang="zh-CN" sz="1800" dirty="0">
                <a:solidFill>
                  <a:schemeClr val="tx1"/>
                </a:solidFill>
                <a:latin typeface="Times New Roman" panose="02020603050405020304" pitchFamily="18" charset="0"/>
                <a:cs typeface="Times New Roman" panose="02020603050405020304" pitchFamily="18" charset="0"/>
              </a:rPr>
              <a:t>Prof</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Y</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was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writing</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important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paper</a:t>
            </a:r>
          </a:p>
          <a:p>
            <a:pPr marL="285750" indent="-285750">
              <a:buFont typeface="Wingdings" pitchFamily="2" charset="2"/>
              <a:buChar char="Ø"/>
            </a:pPr>
            <a:endParaRPr lang="en-US" altLang="zh-CN" sz="1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aimed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submit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top</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conference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end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of</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August</a:t>
            </a:r>
          </a:p>
          <a:p>
            <a:pPr marL="285750" indent="-285750">
              <a:buFont typeface="Wingdings" pitchFamily="2" charset="2"/>
              <a:buChar char="Ø"/>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It’s a critical piece for his promotion</a:t>
            </a:r>
          </a:p>
        </p:txBody>
      </p:sp>
    </p:spTree>
    <p:extLst>
      <p:ext uri="{BB962C8B-B14F-4D97-AF65-F5344CB8AC3E}">
        <p14:creationId xmlns:p14="http://schemas.microsoft.com/office/powerpoint/2010/main" val="240412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B01F-74A8-D748-A459-F636698ADAA3}"/>
              </a:ext>
            </a:extLst>
          </p:cNvPr>
          <p:cNvSpPr>
            <a:spLocks noGrp="1"/>
          </p:cNvSpPr>
          <p:nvPr>
            <p:ph type="title"/>
          </p:nvPr>
        </p:nvSpPr>
        <p:spPr>
          <a:xfrm>
            <a:off x="311700" y="445025"/>
            <a:ext cx="8520600" cy="572700"/>
          </a:xfrm>
        </p:spPr>
        <p:txBody>
          <a:bodyPr/>
          <a:lstStyle/>
          <a:p>
            <a:r>
              <a:rPr lang="en-US" altLang="zh-CN" dirty="0"/>
              <a:t>One</a:t>
            </a:r>
            <a:r>
              <a:rPr lang="zh-CN" altLang="en-US" dirty="0"/>
              <a:t> </a:t>
            </a:r>
            <a:r>
              <a:rPr lang="en-US" altLang="zh-CN" dirty="0"/>
              <a:t>Day,</a:t>
            </a:r>
            <a:r>
              <a:rPr lang="zh-CN" altLang="en-US" dirty="0"/>
              <a:t> </a:t>
            </a:r>
            <a:r>
              <a:rPr lang="en-US" altLang="zh-CN" dirty="0"/>
              <a:t>He</a:t>
            </a:r>
            <a:r>
              <a:rPr lang="zh-CN" altLang="en-US" dirty="0"/>
              <a:t> </a:t>
            </a:r>
            <a:r>
              <a:rPr lang="en-US" altLang="zh-CN" dirty="0"/>
              <a:t>Received</a:t>
            </a:r>
            <a:r>
              <a:rPr lang="zh-CN" altLang="en-US" dirty="0"/>
              <a:t> </a:t>
            </a:r>
            <a:r>
              <a:rPr lang="en-US" altLang="zh-CN" dirty="0"/>
              <a:t>an</a:t>
            </a:r>
            <a:r>
              <a:rPr lang="zh-CN" altLang="en-US" dirty="0"/>
              <a:t> </a:t>
            </a:r>
            <a:r>
              <a:rPr lang="en-US" altLang="zh-CN" dirty="0"/>
              <a:t>Email</a:t>
            </a:r>
            <a:r>
              <a:rPr lang="zh-CN" altLang="en-US" dirty="0"/>
              <a:t> </a:t>
            </a:r>
            <a:endParaRPr lang="en-US" dirty="0"/>
          </a:p>
        </p:txBody>
      </p:sp>
      <p:sp>
        <p:nvSpPr>
          <p:cNvPr id="4" name="Slide Number Placeholder 3">
            <a:extLst>
              <a:ext uri="{FF2B5EF4-FFF2-40B4-BE49-F238E27FC236}">
                <a16:creationId xmlns:a16="http://schemas.microsoft.com/office/drawing/2014/main" id="{AA492FE7-7052-744E-810D-09F708D50B0E}"/>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4</a:t>
            </a:fld>
            <a:endParaRPr lang="en"/>
          </a:p>
        </p:txBody>
      </p:sp>
      <p:grpSp>
        <p:nvGrpSpPr>
          <p:cNvPr id="3" name="Group 2">
            <a:extLst>
              <a:ext uri="{FF2B5EF4-FFF2-40B4-BE49-F238E27FC236}">
                <a16:creationId xmlns:a16="http://schemas.microsoft.com/office/drawing/2014/main" id="{0361091D-B718-C045-AD3F-8915AE9016BB}"/>
              </a:ext>
            </a:extLst>
          </p:cNvPr>
          <p:cNvGrpSpPr/>
          <p:nvPr/>
        </p:nvGrpSpPr>
        <p:grpSpPr>
          <a:xfrm>
            <a:off x="195210" y="1013757"/>
            <a:ext cx="5631256" cy="3845410"/>
            <a:chOff x="1772025" y="1177947"/>
            <a:chExt cx="4124337" cy="2068933"/>
          </a:xfrm>
        </p:grpSpPr>
        <p:pic>
          <p:nvPicPr>
            <p:cNvPr id="8" name="Picture 7">
              <a:extLst>
                <a:ext uri="{FF2B5EF4-FFF2-40B4-BE49-F238E27FC236}">
                  <a16:creationId xmlns:a16="http://schemas.microsoft.com/office/drawing/2014/main" id="{8B256915-D2FA-A847-9458-793096375B7A}"/>
                </a:ext>
              </a:extLst>
            </p:cNvPr>
            <p:cNvPicPr>
              <a:picLocks noChangeAspect="1"/>
            </p:cNvPicPr>
            <p:nvPr/>
          </p:nvPicPr>
          <p:blipFill rotWithShape="1">
            <a:blip r:embed="rId2"/>
            <a:srcRect l="12473" r="22460" b="41973"/>
            <a:stretch/>
          </p:blipFill>
          <p:spPr>
            <a:xfrm>
              <a:off x="1772025" y="1177947"/>
              <a:ext cx="4124337" cy="2068933"/>
            </a:xfrm>
            <a:prstGeom prst="rect">
              <a:avLst/>
            </a:prstGeom>
          </p:spPr>
        </p:pic>
        <p:sp>
          <p:nvSpPr>
            <p:cNvPr id="9" name="Rectangle 8">
              <a:extLst>
                <a:ext uri="{FF2B5EF4-FFF2-40B4-BE49-F238E27FC236}">
                  <a16:creationId xmlns:a16="http://schemas.microsoft.com/office/drawing/2014/main" id="{7F36558D-5062-E843-85C2-103DE8EA6503}"/>
                </a:ext>
              </a:extLst>
            </p:cNvPr>
            <p:cNvSpPr/>
            <p:nvPr/>
          </p:nvSpPr>
          <p:spPr>
            <a:xfrm>
              <a:off x="3221804" y="1972558"/>
              <a:ext cx="724328" cy="97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ular Callout 10">
            <a:extLst>
              <a:ext uri="{FF2B5EF4-FFF2-40B4-BE49-F238E27FC236}">
                <a16:creationId xmlns:a16="http://schemas.microsoft.com/office/drawing/2014/main" id="{016BBBFD-A895-0944-952A-CA9F82F9810C}"/>
              </a:ext>
            </a:extLst>
          </p:cNvPr>
          <p:cNvSpPr/>
          <p:nvPr/>
        </p:nvSpPr>
        <p:spPr>
          <a:xfrm>
            <a:off x="6051179" y="2367702"/>
            <a:ext cx="2841103" cy="1141487"/>
          </a:xfrm>
          <a:prstGeom prst="wedgeRoundRectCallout">
            <a:avLst>
              <a:gd name="adj1" fmla="val -187740"/>
              <a:gd name="adj2" fmla="val -26708"/>
              <a:gd name="adj3" fmla="val 16667"/>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Checked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Sender:</a:t>
            </a:r>
          </a:p>
          <a:p>
            <a:r>
              <a:rPr lang="en-US" altLang="zh-CN" sz="1800" dirty="0">
                <a:solidFill>
                  <a:srgbClr val="FF0000"/>
                </a:solidFill>
                <a:latin typeface="Times New Roman" panose="02020603050405020304" pitchFamily="18" charset="0"/>
                <a:cs typeface="Times New Roman" panose="02020603050405020304" pitchFamily="18" charset="0"/>
              </a:rPr>
              <a:t>It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comes</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from</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the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IT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Service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XIT</a:t>
            </a:r>
          </a:p>
        </p:txBody>
      </p:sp>
      <p:sp>
        <p:nvSpPr>
          <p:cNvPr id="12" name="Rounded Rectangular Callout 11">
            <a:extLst>
              <a:ext uri="{FF2B5EF4-FFF2-40B4-BE49-F238E27FC236}">
                <a16:creationId xmlns:a16="http://schemas.microsoft.com/office/drawing/2014/main" id="{AE291C48-6AE7-4140-95B6-7BE67C5735B9}"/>
              </a:ext>
            </a:extLst>
          </p:cNvPr>
          <p:cNvSpPr/>
          <p:nvPr/>
        </p:nvSpPr>
        <p:spPr>
          <a:xfrm>
            <a:off x="6079431" y="1172001"/>
            <a:ext cx="2897611" cy="987057"/>
          </a:xfrm>
          <a:prstGeom prst="wedgeRoundRectCallout">
            <a:avLst>
              <a:gd name="adj1" fmla="val -163765"/>
              <a:gd name="adj2" fmla="val 62977"/>
              <a:gd name="adj3" fmla="val 16667"/>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Checked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Subject:</a:t>
            </a:r>
          </a:p>
          <a:p>
            <a:r>
              <a:rPr lang="en-US" altLang="zh-CN" sz="1800" dirty="0">
                <a:solidFill>
                  <a:srgbClr val="FF0000"/>
                </a:solidFill>
                <a:latin typeface="Times New Roman" panose="02020603050405020304" pitchFamily="18" charset="0"/>
                <a:cs typeface="Times New Roman" panose="02020603050405020304" pitchFamily="18" charset="0"/>
              </a:rPr>
              <a:t>Security</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Update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of</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an</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Institute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Level</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Software</a:t>
            </a:r>
            <a:endParaRPr lang="en-US" sz="1800" dirty="0">
              <a:solidFill>
                <a:srgbClr val="FF0000"/>
              </a:solidFill>
              <a:latin typeface="Times New Roman" panose="02020603050405020304" pitchFamily="18" charset="0"/>
              <a:cs typeface="Times New Roman" panose="02020603050405020304" pitchFamily="18" charset="0"/>
            </a:endParaRPr>
          </a:p>
        </p:txBody>
      </p:sp>
      <p:sp>
        <p:nvSpPr>
          <p:cNvPr id="14" name="Rounded Rectangular Callout 13">
            <a:extLst>
              <a:ext uri="{FF2B5EF4-FFF2-40B4-BE49-F238E27FC236}">
                <a16:creationId xmlns:a16="http://schemas.microsoft.com/office/drawing/2014/main" id="{8EA460C0-3F0B-FF4B-BD47-8B58CF1CEB7B}"/>
              </a:ext>
            </a:extLst>
          </p:cNvPr>
          <p:cNvSpPr/>
          <p:nvPr/>
        </p:nvSpPr>
        <p:spPr>
          <a:xfrm>
            <a:off x="6107686" y="3663465"/>
            <a:ext cx="2841103" cy="1090153"/>
          </a:xfrm>
          <a:prstGeom prst="wedgeRoundRectCallout">
            <a:avLst>
              <a:gd name="adj1" fmla="val -94807"/>
              <a:gd name="adj2" fmla="val -57560"/>
              <a:gd name="adj3" fmla="val 16667"/>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Checked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Link:</a:t>
            </a:r>
          </a:p>
          <a:p>
            <a:r>
              <a:rPr lang="en-US" altLang="zh-CN" sz="1800" dirty="0">
                <a:solidFill>
                  <a:srgbClr val="FF0000"/>
                </a:solidFill>
                <a:latin typeface="Times New Roman" panose="02020603050405020304" pitchFamily="18" charset="0"/>
                <a:cs typeface="Times New Roman" panose="02020603050405020304" pitchFamily="18" charset="0"/>
              </a:rPr>
              <a:t>It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is</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google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drive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page</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(XIT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common</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practice)</a:t>
            </a:r>
            <a:r>
              <a:rPr lang="zh-CN" altLang="en-US" sz="1800" dirty="0">
                <a:solidFill>
                  <a:srgbClr val="FF0000"/>
                </a:solidFill>
                <a:latin typeface="Times New Roman" panose="02020603050405020304" pitchFamily="18" charset="0"/>
                <a:cs typeface="Times New Roman" panose="02020603050405020304" pitchFamily="18" charset="0"/>
              </a:rPr>
              <a:t> </a:t>
            </a:r>
            <a:endParaRPr lang="en-US" altLang="zh-CN" sz="1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3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4F02-38EF-4240-BF4E-9BD337AFE09A}"/>
              </a:ext>
            </a:extLst>
          </p:cNvPr>
          <p:cNvSpPr>
            <a:spLocks noGrp="1"/>
          </p:cNvSpPr>
          <p:nvPr>
            <p:ph type="title"/>
          </p:nvPr>
        </p:nvSpPr>
        <p:spPr>
          <a:xfrm>
            <a:off x="311700" y="445025"/>
            <a:ext cx="8520600" cy="572700"/>
          </a:xfrm>
        </p:spPr>
        <p:txBody>
          <a:bodyPr/>
          <a:lstStyle/>
          <a:p>
            <a:r>
              <a:rPr lang="en-US" altLang="zh-CN" dirty="0"/>
              <a:t>He</a:t>
            </a:r>
            <a:r>
              <a:rPr lang="zh-CN" altLang="en-US" dirty="0"/>
              <a:t> </a:t>
            </a:r>
            <a:r>
              <a:rPr lang="en-US" altLang="zh-CN" dirty="0"/>
              <a:t>Opened</a:t>
            </a:r>
            <a:r>
              <a:rPr lang="zh-CN" altLang="en-US" dirty="0"/>
              <a:t> </a:t>
            </a:r>
            <a:r>
              <a:rPr lang="en-US" altLang="zh-CN" dirty="0"/>
              <a:t>the</a:t>
            </a:r>
            <a:r>
              <a:rPr lang="zh-CN" altLang="en-US" dirty="0"/>
              <a:t> </a:t>
            </a:r>
            <a:r>
              <a:rPr lang="en-US" altLang="zh-CN" dirty="0"/>
              <a:t>Page</a:t>
            </a:r>
            <a:r>
              <a:rPr lang="zh-CN" altLang="en-US" dirty="0"/>
              <a:t> </a:t>
            </a:r>
            <a:r>
              <a:rPr lang="en-US" altLang="zh-CN" dirty="0"/>
              <a:t>for</a:t>
            </a:r>
            <a:r>
              <a:rPr lang="zh-CN" altLang="en-US" dirty="0"/>
              <a:t> </a:t>
            </a:r>
            <a:r>
              <a:rPr lang="en-US" altLang="zh-CN" dirty="0"/>
              <a:t>the</a:t>
            </a:r>
            <a:r>
              <a:rPr lang="zh-CN" altLang="en-US" dirty="0"/>
              <a:t> </a:t>
            </a:r>
            <a:r>
              <a:rPr lang="en-US" altLang="zh-CN" dirty="0"/>
              <a:t>New</a:t>
            </a:r>
            <a:r>
              <a:rPr lang="zh-CN" altLang="en-US" dirty="0"/>
              <a:t> </a:t>
            </a:r>
            <a:r>
              <a:rPr lang="en-US" altLang="zh-CN" dirty="0"/>
              <a:t>Software</a:t>
            </a:r>
            <a:endParaRPr lang="en-US" dirty="0"/>
          </a:p>
        </p:txBody>
      </p:sp>
      <p:sp>
        <p:nvSpPr>
          <p:cNvPr id="4" name="Slide Number Placeholder 3">
            <a:extLst>
              <a:ext uri="{FF2B5EF4-FFF2-40B4-BE49-F238E27FC236}">
                <a16:creationId xmlns:a16="http://schemas.microsoft.com/office/drawing/2014/main" id="{481C8704-D036-CF46-A518-3CF83B966495}"/>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5</a:t>
            </a:fld>
            <a:endParaRPr lang="en"/>
          </a:p>
        </p:txBody>
      </p:sp>
      <p:grpSp>
        <p:nvGrpSpPr>
          <p:cNvPr id="9" name="Group 8">
            <a:extLst>
              <a:ext uri="{FF2B5EF4-FFF2-40B4-BE49-F238E27FC236}">
                <a16:creationId xmlns:a16="http://schemas.microsoft.com/office/drawing/2014/main" id="{52195DB6-682B-6E4E-9CF2-3B0273F532C0}"/>
              </a:ext>
            </a:extLst>
          </p:cNvPr>
          <p:cNvGrpSpPr/>
          <p:nvPr/>
        </p:nvGrpSpPr>
        <p:grpSpPr>
          <a:xfrm>
            <a:off x="163406" y="1216901"/>
            <a:ext cx="6036067" cy="3366575"/>
            <a:chOff x="518845" y="1609303"/>
            <a:chExt cx="5517223" cy="1705229"/>
          </a:xfrm>
        </p:grpSpPr>
        <p:pic>
          <p:nvPicPr>
            <p:cNvPr id="5" name="Picture 4">
              <a:extLst>
                <a:ext uri="{FF2B5EF4-FFF2-40B4-BE49-F238E27FC236}">
                  <a16:creationId xmlns:a16="http://schemas.microsoft.com/office/drawing/2014/main" id="{3C74300B-A943-1747-AA8D-BA48FECF2A85}"/>
                </a:ext>
              </a:extLst>
            </p:cNvPr>
            <p:cNvPicPr>
              <a:picLocks noChangeAspect="1"/>
            </p:cNvPicPr>
            <p:nvPr/>
          </p:nvPicPr>
          <p:blipFill rotWithShape="1">
            <a:blip r:embed="rId2"/>
            <a:srcRect l="12528" r="12528" b="87008"/>
            <a:stretch/>
          </p:blipFill>
          <p:spPr>
            <a:xfrm>
              <a:off x="518845" y="1609303"/>
              <a:ext cx="5517223" cy="537995"/>
            </a:xfrm>
            <a:prstGeom prst="rect">
              <a:avLst/>
            </a:prstGeom>
          </p:spPr>
        </p:pic>
        <p:pic>
          <p:nvPicPr>
            <p:cNvPr id="6" name="Picture 5">
              <a:extLst>
                <a:ext uri="{FF2B5EF4-FFF2-40B4-BE49-F238E27FC236}">
                  <a16:creationId xmlns:a16="http://schemas.microsoft.com/office/drawing/2014/main" id="{5A34D7C9-F4B3-0C41-933A-819810766314}"/>
                </a:ext>
              </a:extLst>
            </p:cNvPr>
            <p:cNvPicPr>
              <a:picLocks noChangeAspect="1"/>
            </p:cNvPicPr>
            <p:nvPr/>
          </p:nvPicPr>
          <p:blipFill rotWithShape="1">
            <a:blip r:embed="rId2"/>
            <a:srcRect l="12528" t="38735" r="12528" b="42905"/>
            <a:stretch/>
          </p:blipFill>
          <p:spPr>
            <a:xfrm>
              <a:off x="518845" y="2147298"/>
              <a:ext cx="5517223" cy="760288"/>
            </a:xfrm>
            <a:prstGeom prst="rect">
              <a:avLst/>
            </a:prstGeom>
          </p:spPr>
        </p:pic>
        <p:pic>
          <p:nvPicPr>
            <p:cNvPr id="8" name="Picture 7">
              <a:extLst>
                <a:ext uri="{FF2B5EF4-FFF2-40B4-BE49-F238E27FC236}">
                  <a16:creationId xmlns:a16="http://schemas.microsoft.com/office/drawing/2014/main" id="{A5247431-68F3-7B48-BC8C-7943335A7D06}"/>
                </a:ext>
              </a:extLst>
            </p:cNvPr>
            <p:cNvPicPr>
              <a:picLocks noChangeAspect="1"/>
            </p:cNvPicPr>
            <p:nvPr/>
          </p:nvPicPr>
          <p:blipFill rotWithShape="1">
            <a:blip r:embed="rId2"/>
            <a:srcRect l="12528" t="90173" r="12528"/>
            <a:stretch/>
          </p:blipFill>
          <p:spPr>
            <a:xfrm>
              <a:off x="518845" y="2907586"/>
              <a:ext cx="5517223" cy="406946"/>
            </a:xfrm>
            <a:prstGeom prst="rect">
              <a:avLst/>
            </a:prstGeom>
          </p:spPr>
        </p:pic>
      </p:grpSp>
      <p:sp>
        <p:nvSpPr>
          <p:cNvPr id="13" name="Rounded Rectangular Callout 12">
            <a:extLst>
              <a:ext uri="{FF2B5EF4-FFF2-40B4-BE49-F238E27FC236}">
                <a16:creationId xmlns:a16="http://schemas.microsoft.com/office/drawing/2014/main" id="{8174AF22-0C75-B048-8DB1-46073DE5EF87}"/>
              </a:ext>
            </a:extLst>
          </p:cNvPr>
          <p:cNvSpPr/>
          <p:nvPr/>
        </p:nvSpPr>
        <p:spPr>
          <a:xfrm>
            <a:off x="6261649" y="1177896"/>
            <a:ext cx="2800158" cy="987057"/>
          </a:xfrm>
          <a:prstGeom prst="wedgeRoundRectCallout">
            <a:avLst>
              <a:gd name="adj1" fmla="val -246840"/>
              <a:gd name="adj2" fmla="val 23690"/>
              <a:gd name="adj3" fmla="val 16667"/>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Checked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Software:</a:t>
            </a:r>
          </a:p>
          <a:p>
            <a:r>
              <a:rPr lang="en-US" altLang="zh-CN" sz="1800" dirty="0">
                <a:solidFill>
                  <a:srgbClr val="FF0000"/>
                </a:solidFill>
                <a:latin typeface="Times New Roman" panose="02020603050405020304" pitchFamily="18" charset="0"/>
                <a:cs typeface="Times New Roman" panose="02020603050405020304" pitchFamily="18" charset="0"/>
              </a:rPr>
              <a:t>Correct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Name</a:t>
            </a:r>
          </a:p>
          <a:p>
            <a:r>
              <a:rPr lang="en-US" altLang="zh-CN" sz="1800" dirty="0">
                <a:solidFill>
                  <a:srgbClr val="FF0000"/>
                </a:solidFill>
                <a:latin typeface="Times New Roman" panose="02020603050405020304" pitchFamily="18" charset="0"/>
                <a:cs typeface="Times New Roman" panose="02020603050405020304" pitchFamily="18" charset="0"/>
              </a:rPr>
              <a:t>Correct</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Version</a:t>
            </a:r>
          </a:p>
        </p:txBody>
      </p:sp>
      <p:sp>
        <p:nvSpPr>
          <p:cNvPr id="14" name="Rounded Rectangular Callout 13">
            <a:extLst>
              <a:ext uri="{FF2B5EF4-FFF2-40B4-BE49-F238E27FC236}">
                <a16:creationId xmlns:a16="http://schemas.microsoft.com/office/drawing/2014/main" id="{14937051-5CAB-A249-BEE3-77BE54361FA1}"/>
              </a:ext>
            </a:extLst>
          </p:cNvPr>
          <p:cNvSpPr/>
          <p:nvPr/>
        </p:nvSpPr>
        <p:spPr>
          <a:xfrm>
            <a:off x="6302212" y="2279046"/>
            <a:ext cx="2800159" cy="987057"/>
          </a:xfrm>
          <a:prstGeom prst="wedgeRoundRectCallout">
            <a:avLst>
              <a:gd name="adj1" fmla="val -159362"/>
              <a:gd name="adj2" fmla="val 57519"/>
              <a:gd name="adj3" fmla="val 16667"/>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Downloaded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File:</a:t>
            </a:r>
          </a:p>
          <a:p>
            <a:r>
              <a:rPr lang="en-US" altLang="zh-CN" sz="1800" dirty="0">
                <a:solidFill>
                  <a:srgbClr val="FF0000"/>
                </a:solidFill>
                <a:latin typeface="Times New Roman" panose="02020603050405020304" pitchFamily="18" charset="0"/>
                <a:cs typeface="Times New Roman" panose="02020603050405020304" pitchFamily="18" charset="0"/>
              </a:rPr>
              <a:t>No</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Warning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by</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Chrome</a:t>
            </a:r>
          </a:p>
          <a:p>
            <a:r>
              <a:rPr lang="en-US" altLang="zh-CN" sz="1800" dirty="0">
                <a:solidFill>
                  <a:srgbClr val="FF0000"/>
                </a:solidFill>
                <a:latin typeface="Times New Roman" panose="02020603050405020304" pitchFamily="18" charset="0"/>
                <a:cs typeface="Times New Roman" panose="02020603050405020304" pitchFamily="18" charset="0"/>
              </a:rPr>
              <a:t>No</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Warning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by</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Windows</a:t>
            </a:r>
          </a:p>
        </p:txBody>
      </p:sp>
      <p:sp>
        <p:nvSpPr>
          <p:cNvPr id="15" name="Rounded Rectangular Callout 14">
            <a:extLst>
              <a:ext uri="{FF2B5EF4-FFF2-40B4-BE49-F238E27FC236}">
                <a16:creationId xmlns:a16="http://schemas.microsoft.com/office/drawing/2014/main" id="{BB22C2FC-3B49-0948-9557-FABCDBE4BB64}"/>
              </a:ext>
            </a:extLst>
          </p:cNvPr>
          <p:cNvSpPr/>
          <p:nvPr/>
        </p:nvSpPr>
        <p:spPr>
          <a:xfrm>
            <a:off x="6261648" y="3515370"/>
            <a:ext cx="2800159" cy="987057"/>
          </a:xfrm>
          <a:prstGeom prst="wedgeRoundRectCallout">
            <a:avLst>
              <a:gd name="adj1" fmla="val -150556"/>
              <a:gd name="adj2" fmla="val 20047"/>
              <a:gd name="adj3" fmla="val 16667"/>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solidFill>
                  <a:schemeClr val="tx1"/>
                </a:solidFill>
                <a:latin typeface="Times New Roman" panose="02020603050405020304" pitchFamily="18" charset="0"/>
                <a:cs typeface="Times New Roman" panose="02020603050405020304" pitchFamily="18" charset="0"/>
              </a:rPr>
              <a:t>He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Ran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It</a:t>
            </a:r>
          </a:p>
        </p:txBody>
      </p:sp>
    </p:spTree>
    <p:extLst>
      <p:ext uri="{BB962C8B-B14F-4D97-AF65-F5344CB8AC3E}">
        <p14:creationId xmlns:p14="http://schemas.microsoft.com/office/powerpoint/2010/main" val="346777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9202-EFB3-844B-8986-52301448B531}"/>
              </a:ext>
            </a:extLst>
          </p:cNvPr>
          <p:cNvSpPr>
            <a:spLocks noGrp="1"/>
          </p:cNvSpPr>
          <p:nvPr>
            <p:ph type="title"/>
          </p:nvPr>
        </p:nvSpPr>
        <p:spPr/>
        <p:txBody>
          <a:bodyPr/>
          <a:lstStyle/>
          <a:p>
            <a:r>
              <a:rPr lang="en-US" altLang="zh-CN" dirty="0"/>
              <a:t>Five</a:t>
            </a:r>
            <a:r>
              <a:rPr lang="zh-CN" altLang="en-US" dirty="0"/>
              <a:t> </a:t>
            </a:r>
            <a:r>
              <a:rPr lang="en-US" altLang="zh-CN" dirty="0"/>
              <a:t>Minutes</a:t>
            </a:r>
            <a:r>
              <a:rPr lang="zh-CN" altLang="en-US" dirty="0"/>
              <a:t> </a:t>
            </a:r>
            <a:r>
              <a:rPr lang="en-US" altLang="zh-CN" dirty="0"/>
              <a:t>Later</a:t>
            </a:r>
            <a:endParaRPr lang="en-US" dirty="0"/>
          </a:p>
        </p:txBody>
      </p:sp>
      <p:sp>
        <p:nvSpPr>
          <p:cNvPr id="4" name="Slide Number Placeholder 3">
            <a:extLst>
              <a:ext uri="{FF2B5EF4-FFF2-40B4-BE49-F238E27FC236}">
                <a16:creationId xmlns:a16="http://schemas.microsoft.com/office/drawing/2014/main" id="{11B96EC3-B117-454B-95CA-51227F81F252}"/>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6</a:t>
            </a:fld>
            <a:endParaRPr lang="en"/>
          </a:p>
        </p:txBody>
      </p:sp>
      <p:grpSp>
        <p:nvGrpSpPr>
          <p:cNvPr id="3" name="Group 2">
            <a:extLst>
              <a:ext uri="{FF2B5EF4-FFF2-40B4-BE49-F238E27FC236}">
                <a16:creationId xmlns:a16="http://schemas.microsoft.com/office/drawing/2014/main" id="{1F64E2C7-5EDB-604F-804F-C7E41AB78605}"/>
              </a:ext>
            </a:extLst>
          </p:cNvPr>
          <p:cNvGrpSpPr/>
          <p:nvPr/>
        </p:nvGrpSpPr>
        <p:grpSpPr>
          <a:xfrm>
            <a:off x="311700" y="1017725"/>
            <a:ext cx="5868206" cy="3680750"/>
            <a:chOff x="311700" y="1017725"/>
            <a:chExt cx="4382082" cy="2424701"/>
          </a:xfrm>
        </p:grpSpPr>
        <p:pic>
          <p:nvPicPr>
            <p:cNvPr id="13" name="Picture 12">
              <a:extLst>
                <a:ext uri="{FF2B5EF4-FFF2-40B4-BE49-F238E27FC236}">
                  <a16:creationId xmlns:a16="http://schemas.microsoft.com/office/drawing/2014/main" id="{BD45377E-1560-D244-B591-B6C7285BC2EB}"/>
                </a:ext>
              </a:extLst>
            </p:cNvPr>
            <p:cNvPicPr>
              <a:picLocks noChangeAspect="1"/>
            </p:cNvPicPr>
            <p:nvPr/>
          </p:nvPicPr>
          <p:blipFill>
            <a:blip r:embed="rId2"/>
            <a:stretch>
              <a:fillRect/>
            </a:stretch>
          </p:blipFill>
          <p:spPr>
            <a:xfrm>
              <a:off x="311700" y="1017725"/>
              <a:ext cx="4382082" cy="2424701"/>
            </a:xfrm>
            <a:prstGeom prst="rect">
              <a:avLst/>
            </a:prstGeom>
          </p:spPr>
        </p:pic>
        <p:sp>
          <p:nvSpPr>
            <p:cNvPr id="14" name="Oval 13">
              <a:extLst>
                <a:ext uri="{FF2B5EF4-FFF2-40B4-BE49-F238E27FC236}">
                  <a16:creationId xmlns:a16="http://schemas.microsoft.com/office/drawing/2014/main" id="{6B58D5AE-6C1D-4943-9D0D-5D3AAF696932}"/>
                </a:ext>
              </a:extLst>
            </p:cNvPr>
            <p:cNvSpPr/>
            <p:nvPr/>
          </p:nvSpPr>
          <p:spPr>
            <a:xfrm>
              <a:off x="385281" y="1174114"/>
              <a:ext cx="3169577" cy="28666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4FCC0B5-0325-384F-97F1-A2CB2B72EE39}"/>
                </a:ext>
              </a:extLst>
            </p:cNvPr>
            <p:cNvSpPr/>
            <p:nvPr/>
          </p:nvSpPr>
          <p:spPr>
            <a:xfrm>
              <a:off x="311700" y="1590425"/>
              <a:ext cx="3169577" cy="17466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57ACABA-1A8D-714B-BDD1-89732C8B665C}"/>
              </a:ext>
            </a:extLst>
          </p:cNvPr>
          <p:cNvGrpSpPr/>
          <p:nvPr/>
        </p:nvGrpSpPr>
        <p:grpSpPr>
          <a:xfrm>
            <a:off x="3462391" y="1102069"/>
            <a:ext cx="5046805" cy="3757948"/>
            <a:chOff x="3066836" y="977051"/>
            <a:chExt cx="5046805" cy="3757948"/>
          </a:xfrm>
        </p:grpSpPr>
        <p:grpSp>
          <p:nvGrpSpPr>
            <p:cNvPr id="11" name="Group 10">
              <a:extLst>
                <a:ext uri="{FF2B5EF4-FFF2-40B4-BE49-F238E27FC236}">
                  <a16:creationId xmlns:a16="http://schemas.microsoft.com/office/drawing/2014/main" id="{FAF08970-BA29-0C45-8166-55439D8C564E}"/>
                </a:ext>
              </a:extLst>
            </p:cNvPr>
            <p:cNvGrpSpPr/>
            <p:nvPr/>
          </p:nvGrpSpPr>
          <p:grpSpPr>
            <a:xfrm>
              <a:off x="3066836" y="977051"/>
              <a:ext cx="5046805" cy="3757948"/>
              <a:chOff x="4464122" y="1249174"/>
              <a:chExt cx="4240282" cy="3182594"/>
            </a:xfrm>
          </p:grpSpPr>
          <p:pic>
            <p:nvPicPr>
              <p:cNvPr id="12" name="Picture 11">
                <a:extLst>
                  <a:ext uri="{FF2B5EF4-FFF2-40B4-BE49-F238E27FC236}">
                    <a16:creationId xmlns:a16="http://schemas.microsoft.com/office/drawing/2014/main" id="{F15E51AB-A552-D94F-B0EC-9276CD3F31A5}"/>
                  </a:ext>
                </a:extLst>
              </p:cNvPr>
              <p:cNvPicPr>
                <a:picLocks noChangeAspect="1"/>
              </p:cNvPicPr>
              <p:nvPr/>
            </p:nvPicPr>
            <p:blipFill rotWithShape="1">
              <a:blip r:embed="rId3"/>
              <a:srcRect l="12472" r="12584"/>
              <a:stretch/>
            </p:blipFill>
            <p:spPr>
              <a:xfrm>
                <a:off x="4464122" y="1249174"/>
                <a:ext cx="4240282" cy="3182594"/>
              </a:xfrm>
              <a:prstGeom prst="rect">
                <a:avLst/>
              </a:prstGeom>
            </p:spPr>
          </p:pic>
          <p:pic>
            <p:nvPicPr>
              <p:cNvPr id="16" name="Picture 15">
                <a:extLst>
                  <a:ext uri="{FF2B5EF4-FFF2-40B4-BE49-F238E27FC236}">
                    <a16:creationId xmlns:a16="http://schemas.microsoft.com/office/drawing/2014/main" id="{D3B13CAC-8BCB-BF47-8FAE-316CCFC155B3}"/>
                  </a:ext>
                </a:extLst>
              </p:cNvPr>
              <p:cNvPicPr>
                <a:picLocks noChangeAspect="1"/>
              </p:cNvPicPr>
              <p:nvPr/>
            </p:nvPicPr>
            <p:blipFill>
              <a:blip r:embed="rId4"/>
              <a:stretch>
                <a:fillRect/>
              </a:stretch>
            </p:blipFill>
            <p:spPr>
              <a:xfrm>
                <a:off x="7049999" y="1592495"/>
                <a:ext cx="977329" cy="977329"/>
              </a:xfrm>
              <a:prstGeom prst="rect">
                <a:avLst/>
              </a:prstGeom>
            </p:spPr>
          </p:pic>
        </p:grpSp>
        <p:sp>
          <p:nvSpPr>
            <p:cNvPr id="5" name="TextBox 4">
              <a:extLst>
                <a:ext uri="{FF2B5EF4-FFF2-40B4-BE49-F238E27FC236}">
                  <a16:creationId xmlns:a16="http://schemas.microsoft.com/office/drawing/2014/main" id="{D621210C-2AAC-114F-8816-4FC9BEF2D82B}"/>
                </a:ext>
              </a:extLst>
            </p:cNvPr>
            <p:cNvSpPr txBox="1"/>
            <p:nvPr/>
          </p:nvSpPr>
          <p:spPr>
            <a:xfrm>
              <a:off x="4348824" y="3363294"/>
              <a:ext cx="2958958" cy="892552"/>
            </a:xfrm>
            <a:prstGeom prst="rect">
              <a:avLst/>
            </a:prstGeom>
            <a:noFill/>
          </p:spPr>
          <p:txBody>
            <a:bodyPr wrap="square" rtlCol="0">
              <a:spAutoFit/>
            </a:bodyPr>
            <a:lstStyle/>
            <a:p>
              <a:r>
                <a:rPr lang="en-US" altLang="zh-CN" sz="2000" dirty="0">
                  <a:solidFill>
                    <a:schemeClr val="tx1"/>
                  </a:solidFill>
                  <a:latin typeface="Calibri" panose="020F0502020204030204" pitchFamily="34" charset="0"/>
                  <a:cs typeface="Calibri" panose="020F0502020204030204" pitchFamily="34" charset="0"/>
                </a:rPr>
                <a:t>He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Checked</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His</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Paper:</a:t>
              </a:r>
            </a:p>
            <a:p>
              <a:r>
                <a:rPr lang="en-US" altLang="zh-CN" sz="1600" i="1" dirty="0">
                  <a:solidFill>
                    <a:srgbClr val="FF0000"/>
                  </a:solidFill>
                  <a:latin typeface="Calibri" panose="020F0502020204030204" pitchFamily="34" charset="0"/>
                  <a:cs typeface="Calibri" panose="020F0502020204030204" pitchFamily="34" charset="0"/>
                </a:rPr>
                <a:t>Encrypted</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by</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AES-1024</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[The</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Strongest</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Encryption</a:t>
              </a:r>
              <a:r>
                <a:rPr lang="zh-CN" altLang="en-US" sz="1600" i="1" dirty="0">
                  <a:solidFill>
                    <a:srgbClr val="FF0000"/>
                  </a:solidFill>
                  <a:latin typeface="Calibri" panose="020F0502020204030204" pitchFamily="34" charset="0"/>
                  <a:cs typeface="Calibri" panose="020F0502020204030204" pitchFamily="34" charset="0"/>
                </a:rPr>
                <a:t> </a:t>
              </a:r>
              <a:r>
                <a:rPr lang="en-US" altLang="zh-CN" sz="1600" i="1" dirty="0">
                  <a:solidFill>
                    <a:srgbClr val="FF0000"/>
                  </a:solidFill>
                  <a:latin typeface="Calibri" panose="020F0502020204030204" pitchFamily="34" charset="0"/>
                  <a:cs typeface="Calibri" panose="020F0502020204030204" pitchFamily="34" charset="0"/>
                </a:rPr>
                <a:t>Algorithm]</a:t>
              </a:r>
              <a:endParaRPr lang="en-US" sz="1600" i="1"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07229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AF57-EA96-FB4A-84CA-D92BB9DEF8B7}"/>
              </a:ext>
            </a:extLst>
          </p:cNvPr>
          <p:cNvSpPr>
            <a:spLocks noGrp="1"/>
          </p:cNvSpPr>
          <p:nvPr>
            <p:ph type="title"/>
          </p:nvPr>
        </p:nvSpPr>
        <p:spPr>
          <a:xfrm>
            <a:off x="311699" y="445025"/>
            <a:ext cx="8924767" cy="572700"/>
          </a:xfrm>
        </p:spPr>
        <p:txBody>
          <a:bodyPr/>
          <a:lstStyle/>
          <a:p>
            <a:r>
              <a:rPr lang="en" dirty="0"/>
              <a:t>Ransomware in The World</a:t>
            </a:r>
            <a:r>
              <a:rPr lang="en-US" altLang="zh-CN" dirty="0"/>
              <a:t>:</a:t>
            </a:r>
            <a:r>
              <a:rPr lang="zh-CN" altLang="en-US" dirty="0"/>
              <a:t> </a:t>
            </a:r>
            <a:r>
              <a:rPr lang="en-US" altLang="zh-CN" dirty="0"/>
              <a:t>Organization</a:t>
            </a:r>
            <a:r>
              <a:rPr lang="zh-CN" altLang="en-US" dirty="0"/>
              <a:t> </a:t>
            </a:r>
            <a:r>
              <a:rPr lang="en-US" altLang="zh-CN" dirty="0"/>
              <a:t>Victims</a:t>
            </a:r>
            <a:endParaRPr lang="en-US" dirty="0"/>
          </a:p>
        </p:txBody>
      </p:sp>
      <p:sp>
        <p:nvSpPr>
          <p:cNvPr id="4" name="Slide Number Placeholder 3">
            <a:extLst>
              <a:ext uri="{FF2B5EF4-FFF2-40B4-BE49-F238E27FC236}">
                <a16:creationId xmlns:a16="http://schemas.microsoft.com/office/drawing/2014/main" id="{683EFCBF-B467-EE42-952B-073A2687B617}"/>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7</a:t>
            </a:fld>
            <a:endParaRPr lang="en"/>
          </a:p>
        </p:txBody>
      </p:sp>
      <p:pic>
        <p:nvPicPr>
          <p:cNvPr id="9" name="Picture 8">
            <a:extLst>
              <a:ext uri="{FF2B5EF4-FFF2-40B4-BE49-F238E27FC236}">
                <a16:creationId xmlns:a16="http://schemas.microsoft.com/office/drawing/2014/main" id="{FE716EDE-F792-8141-A02F-D9F466ED240E}"/>
              </a:ext>
            </a:extLst>
          </p:cNvPr>
          <p:cNvPicPr>
            <a:picLocks noChangeAspect="1"/>
          </p:cNvPicPr>
          <p:nvPr/>
        </p:nvPicPr>
        <p:blipFill>
          <a:blip r:embed="rId3"/>
          <a:stretch>
            <a:fillRect/>
          </a:stretch>
        </p:blipFill>
        <p:spPr>
          <a:xfrm>
            <a:off x="3259357" y="1754537"/>
            <a:ext cx="2599773" cy="2279624"/>
          </a:xfrm>
          <a:prstGeom prst="rect">
            <a:avLst/>
          </a:prstGeom>
        </p:spPr>
      </p:pic>
      <p:pic>
        <p:nvPicPr>
          <p:cNvPr id="11" name="Picture 10">
            <a:extLst>
              <a:ext uri="{FF2B5EF4-FFF2-40B4-BE49-F238E27FC236}">
                <a16:creationId xmlns:a16="http://schemas.microsoft.com/office/drawing/2014/main" id="{29724F2B-8E98-414A-A65C-924076C05C70}"/>
              </a:ext>
            </a:extLst>
          </p:cNvPr>
          <p:cNvPicPr>
            <a:picLocks noChangeAspect="1"/>
          </p:cNvPicPr>
          <p:nvPr/>
        </p:nvPicPr>
        <p:blipFill>
          <a:blip r:embed="rId4"/>
          <a:stretch>
            <a:fillRect/>
          </a:stretch>
        </p:blipFill>
        <p:spPr>
          <a:xfrm>
            <a:off x="6158696" y="1744255"/>
            <a:ext cx="2941199" cy="2021224"/>
          </a:xfrm>
          <a:prstGeom prst="rect">
            <a:avLst/>
          </a:prstGeom>
        </p:spPr>
      </p:pic>
      <p:pic>
        <p:nvPicPr>
          <p:cNvPr id="13" name="Picture 12">
            <a:extLst>
              <a:ext uri="{FF2B5EF4-FFF2-40B4-BE49-F238E27FC236}">
                <a16:creationId xmlns:a16="http://schemas.microsoft.com/office/drawing/2014/main" id="{5878219E-997E-EE4D-8FCB-5B2552B4B465}"/>
              </a:ext>
            </a:extLst>
          </p:cNvPr>
          <p:cNvPicPr>
            <a:picLocks noChangeAspect="1"/>
          </p:cNvPicPr>
          <p:nvPr/>
        </p:nvPicPr>
        <p:blipFill>
          <a:blip r:embed="rId5"/>
          <a:stretch>
            <a:fillRect/>
          </a:stretch>
        </p:blipFill>
        <p:spPr>
          <a:xfrm>
            <a:off x="524175" y="1433116"/>
            <a:ext cx="2344734" cy="2503571"/>
          </a:xfrm>
          <a:prstGeom prst="rect">
            <a:avLst/>
          </a:prstGeom>
        </p:spPr>
      </p:pic>
      <p:sp>
        <p:nvSpPr>
          <p:cNvPr id="14" name="TextBox 13">
            <a:extLst>
              <a:ext uri="{FF2B5EF4-FFF2-40B4-BE49-F238E27FC236}">
                <a16:creationId xmlns:a16="http://schemas.microsoft.com/office/drawing/2014/main" id="{6163E3C4-3B9E-8A42-BD3B-8B70832362DF}"/>
              </a:ext>
            </a:extLst>
          </p:cNvPr>
          <p:cNvSpPr txBox="1"/>
          <p:nvPr/>
        </p:nvSpPr>
        <p:spPr>
          <a:xfrm>
            <a:off x="0" y="4034161"/>
            <a:ext cx="3052741" cy="830997"/>
          </a:xfrm>
          <a:prstGeom prst="rect">
            <a:avLst/>
          </a:prstGeom>
          <a:noFill/>
        </p:spPr>
        <p:txBody>
          <a:bodyPr wrap="square" rtlCol="0">
            <a:spAutoFit/>
          </a:bodyPr>
          <a:lstStyle/>
          <a:p>
            <a:pPr marL="285750" indent="-285750" algn="ctr">
              <a:buFont typeface="Wingdings" pitchFamily="2" charset="2"/>
              <a:buChar char="Ø"/>
            </a:pPr>
            <a:r>
              <a:rPr lang="en-US" altLang="zh-CN" sz="1600" dirty="0">
                <a:solidFill>
                  <a:srgbClr val="C00000"/>
                </a:solidFill>
                <a:latin typeface="Times New Roman" panose="02020603050405020304" pitchFamily="18" charset="0"/>
                <a:cs typeface="Times New Roman" panose="02020603050405020304" pitchFamily="18" charset="0"/>
              </a:rPr>
              <a:t>April</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2018,</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the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city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of</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Atlanta</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paid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2.6M</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USD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to</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recover</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data</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from</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ransomware</a:t>
            </a:r>
            <a:endParaRPr lang="en-US" sz="1600" dirty="0">
              <a:solidFill>
                <a:srgbClr val="C0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FACB0F1-0B92-F54F-8B92-1D20FC0671DC}"/>
              </a:ext>
            </a:extLst>
          </p:cNvPr>
          <p:cNvSpPr txBox="1"/>
          <p:nvPr/>
        </p:nvSpPr>
        <p:spPr>
          <a:xfrm>
            <a:off x="3052741" y="4034160"/>
            <a:ext cx="2980053" cy="830997"/>
          </a:xfrm>
          <a:prstGeom prst="rect">
            <a:avLst/>
          </a:prstGeom>
          <a:noFill/>
        </p:spPr>
        <p:txBody>
          <a:bodyPr wrap="square" rtlCol="0">
            <a:spAutoFit/>
          </a:bodyPr>
          <a:lstStyle/>
          <a:p>
            <a:pPr marL="285750" indent="-285750" algn="ctr">
              <a:buFont typeface="Wingdings" pitchFamily="2" charset="2"/>
              <a:buChar char="Ø"/>
            </a:pPr>
            <a:r>
              <a:rPr lang="en-US" altLang="zh-CN" sz="1600" dirty="0">
                <a:solidFill>
                  <a:srgbClr val="C00000"/>
                </a:solidFill>
                <a:latin typeface="Times New Roman" panose="02020603050405020304" pitchFamily="18" charset="0"/>
                <a:cs typeface="Times New Roman" panose="02020603050405020304" pitchFamily="18" charset="0"/>
              </a:rPr>
              <a:t>June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2016,</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University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of</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Calgary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paid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20K</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CAD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for</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data</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locked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by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ransomware</a:t>
            </a:r>
            <a:endParaRPr lang="en-US" sz="1600" dirty="0">
              <a:solidFill>
                <a:srgbClr val="C0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71BA908-7563-8449-8627-BA00356A10BD}"/>
              </a:ext>
            </a:extLst>
          </p:cNvPr>
          <p:cNvSpPr txBox="1"/>
          <p:nvPr/>
        </p:nvSpPr>
        <p:spPr>
          <a:xfrm>
            <a:off x="6065747" y="4023879"/>
            <a:ext cx="2855560" cy="830997"/>
          </a:xfrm>
          <a:prstGeom prst="rect">
            <a:avLst/>
          </a:prstGeom>
          <a:noFill/>
        </p:spPr>
        <p:txBody>
          <a:bodyPr wrap="square" rtlCol="0">
            <a:spAutoFit/>
          </a:bodyPr>
          <a:lstStyle/>
          <a:p>
            <a:pPr marL="285750" indent="-285750" algn="ctr">
              <a:buFont typeface="Wingdings" pitchFamily="2" charset="2"/>
              <a:buChar char="Ø"/>
            </a:pPr>
            <a:r>
              <a:rPr lang="en-US" altLang="zh-CN" sz="1600" dirty="0">
                <a:solidFill>
                  <a:srgbClr val="C00000"/>
                </a:solidFill>
                <a:latin typeface="Times New Roman" panose="02020603050405020304" pitchFamily="18" charset="0"/>
                <a:cs typeface="Times New Roman" panose="02020603050405020304" pitchFamily="18" charset="0"/>
              </a:rPr>
              <a:t>May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2016,</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Kansas</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Heart</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paid</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a</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lot</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money</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to</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unlock</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data.</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TWICE!</a:t>
            </a:r>
            <a:endParaRPr lang="en-US" sz="16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304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0B2E-0E0C-5A4D-AD82-C99DED830CF4}"/>
              </a:ext>
            </a:extLst>
          </p:cNvPr>
          <p:cNvSpPr>
            <a:spLocks noGrp="1"/>
          </p:cNvSpPr>
          <p:nvPr>
            <p:ph type="title"/>
          </p:nvPr>
        </p:nvSpPr>
        <p:spPr>
          <a:xfrm>
            <a:off x="311700" y="445025"/>
            <a:ext cx="10274524" cy="572700"/>
          </a:xfrm>
        </p:spPr>
        <p:txBody>
          <a:bodyPr/>
          <a:lstStyle/>
          <a:p>
            <a:r>
              <a:rPr lang="en-US" altLang="zh-CN" sz="2400" dirty="0"/>
              <a:t>Outline</a:t>
            </a:r>
            <a:endParaRPr lang="en-US" sz="2400" dirty="0"/>
          </a:p>
        </p:txBody>
      </p:sp>
      <p:sp>
        <p:nvSpPr>
          <p:cNvPr id="3" name="Text Placeholder 2">
            <a:extLst>
              <a:ext uri="{FF2B5EF4-FFF2-40B4-BE49-F238E27FC236}">
                <a16:creationId xmlns:a16="http://schemas.microsoft.com/office/drawing/2014/main" id="{BCBD4D80-8AE5-9E49-9FD8-E9C7E31E58E7}"/>
              </a:ext>
            </a:extLst>
          </p:cNvPr>
          <p:cNvSpPr>
            <a:spLocks noGrp="1"/>
          </p:cNvSpPr>
          <p:nvPr>
            <p:ph type="body" idx="1"/>
          </p:nvPr>
        </p:nvSpPr>
        <p:spPr>
          <a:xfrm>
            <a:off x="311700" y="1152475"/>
            <a:ext cx="8765518" cy="3416400"/>
          </a:xfrm>
        </p:spPr>
        <p:txBody>
          <a:bodyPr/>
          <a:lstStyle/>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How Ransomware Infects a Computer (</a:t>
            </a:r>
            <a:r>
              <a:rPr lang="en-US" altLang="zh-CN" sz="2400" b="1" dirty="0">
                <a:solidFill>
                  <a:srgbClr val="FF0000"/>
                </a:solidFill>
                <a:latin typeface="Calibri" panose="020F0502020204030204" pitchFamily="34" charset="0"/>
                <a:cs typeface="Calibri" panose="020F0502020204030204" pitchFamily="34" charset="0"/>
              </a:rPr>
              <a:t>the threats</a:t>
            </a:r>
            <a:r>
              <a:rPr lang="en-US" altLang="zh-CN" sz="2400" dirty="0">
                <a:solidFill>
                  <a:schemeClr val="tx1"/>
                </a:solidFill>
                <a:latin typeface="Calibri" panose="020F0502020204030204" pitchFamily="34" charset="0"/>
                <a:cs typeface="Calibri" panose="020F0502020204030204" pitchFamily="34" charset="0"/>
              </a:rPr>
              <a:t>)</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How Ransomware Works (</a:t>
            </a:r>
            <a:r>
              <a:rPr lang="en-US" altLang="zh-CN" sz="2400" b="1" dirty="0">
                <a:solidFill>
                  <a:srgbClr val="FF0000"/>
                </a:solidFill>
                <a:latin typeface="Calibri" panose="020F0502020204030204" pitchFamily="34" charset="0"/>
                <a:cs typeface="Calibri" panose="020F0502020204030204" pitchFamily="34" charset="0"/>
              </a:rPr>
              <a:t>the adversary mindset</a:t>
            </a:r>
            <a:r>
              <a:rPr lang="en-US" altLang="zh-CN" sz="2400" dirty="0">
                <a:solidFill>
                  <a:schemeClr val="tx1"/>
                </a:solidFill>
                <a:latin typeface="Calibri" panose="020F0502020204030204" pitchFamily="34" charset="0"/>
                <a:cs typeface="Calibri" panose="020F0502020204030204" pitchFamily="34" charset="0"/>
              </a:rPr>
              <a:t>)</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Can</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We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Recover Data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without</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Paying</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Ransom (</a:t>
            </a:r>
            <a:r>
              <a:rPr lang="en-US" altLang="zh-CN" sz="2400" b="1" dirty="0">
                <a:solidFill>
                  <a:srgbClr val="FF0000"/>
                </a:solidFill>
                <a:latin typeface="Calibri" panose="020F0502020204030204" pitchFamily="34" charset="0"/>
                <a:cs typeface="Calibri" panose="020F0502020204030204" pitchFamily="34" charset="0"/>
              </a:rPr>
              <a:t>the principles</a:t>
            </a:r>
            <a:r>
              <a:rPr lang="en-US" altLang="zh-CN" sz="2400" dirty="0">
                <a:solidFill>
                  <a:schemeClr val="tx1"/>
                </a:solidFill>
                <a:latin typeface="Calibri" panose="020F0502020204030204" pitchFamily="34" charset="0"/>
                <a:cs typeface="Calibri" panose="020F0502020204030204" pitchFamily="34" charset="0"/>
              </a:rPr>
              <a:t>)</a:t>
            </a:r>
          </a:p>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How to Protect Our Data (</a:t>
            </a:r>
            <a:r>
              <a:rPr lang="en-US" altLang="zh-CN" sz="2400" b="1" dirty="0">
                <a:solidFill>
                  <a:srgbClr val="FF0000"/>
                </a:solidFill>
                <a:latin typeface="Calibri" panose="020F0502020204030204" pitchFamily="34" charset="0"/>
                <a:cs typeface="Calibri" panose="020F0502020204030204" pitchFamily="34" charset="0"/>
              </a:rPr>
              <a:t>the techniques</a:t>
            </a:r>
            <a:r>
              <a:rPr lang="en-US" altLang="zh-CN" sz="2400" dirty="0">
                <a:solidFill>
                  <a:schemeClr val="tx1"/>
                </a:solidFill>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1DE6C70-83F6-3D4A-84BC-C139EBEEE72D}"/>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8</a:t>
            </a:fld>
            <a:endParaRPr lang="en"/>
          </a:p>
        </p:txBody>
      </p:sp>
      <p:pic>
        <p:nvPicPr>
          <p:cNvPr id="5" name="Picture 4">
            <a:extLst>
              <a:ext uri="{FF2B5EF4-FFF2-40B4-BE49-F238E27FC236}">
                <a16:creationId xmlns:a16="http://schemas.microsoft.com/office/drawing/2014/main" id="{5262C896-AFAB-C04E-94CC-180EF9D11F49}"/>
              </a:ext>
            </a:extLst>
          </p:cNvPr>
          <p:cNvPicPr>
            <a:picLocks noChangeAspect="1"/>
          </p:cNvPicPr>
          <p:nvPr/>
        </p:nvPicPr>
        <p:blipFill>
          <a:blip r:embed="rId3"/>
          <a:stretch>
            <a:fillRect/>
          </a:stretch>
        </p:blipFill>
        <p:spPr>
          <a:xfrm>
            <a:off x="207193" y="3673163"/>
            <a:ext cx="1281414" cy="961061"/>
          </a:xfrm>
          <a:prstGeom prst="rect">
            <a:avLst/>
          </a:prstGeom>
        </p:spPr>
      </p:pic>
      <p:pic>
        <p:nvPicPr>
          <p:cNvPr id="6" name="Picture 5">
            <a:extLst>
              <a:ext uri="{FF2B5EF4-FFF2-40B4-BE49-F238E27FC236}">
                <a16:creationId xmlns:a16="http://schemas.microsoft.com/office/drawing/2014/main" id="{6D543CE4-517F-5447-8773-22455C5EEEEB}"/>
              </a:ext>
            </a:extLst>
          </p:cNvPr>
          <p:cNvPicPr>
            <a:picLocks noChangeAspect="1"/>
          </p:cNvPicPr>
          <p:nvPr/>
        </p:nvPicPr>
        <p:blipFill>
          <a:blip r:embed="rId4"/>
          <a:stretch>
            <a:fillRect/>
          </a:stretch>
        </p:blipFill>
        <p:spPr>
          <a:xfrm>
            <a:off x="2059940" y="3673163"/>
            <a:ext cx="1112392" cy="970006"/>
          </a:xfrm>
          <a:prstGeom prst="rect">
            <a:avLst/>
          </a:prstGeom>
        </p:spPr>
      </p:pic>
      <p:pic>
        <p:nvPicPr>
          <p:cNvPr id="7" name="Picture 6">
            <a:extLst>
              <a:ext uri="{FF2B5EF4-FFF2-40B4-BE49-F238E27FC236}">
                <a16:creationId xmlns:a16="http://schemas.microsoft.com/office/drawing/2014/main" id="{941EF628-EEEC-A146-AD2F-F72A4E5FB0E1}"/>
              </a:ext>
            </a:extLst>
          </p:cNvPr>
          <p:cNvPicPr>
            <a:picLocks noChangeAspect="1"/>
          </p:cNvPicPr>
          <p:nvPr/>
        </p:nvPicPr>
        <p:blipFill>
          <a:blip r:embed="rId5"/>
          <a:stretch>
            <a:fillRect/>
          </a:stretch>
        </p:blipFill>
        <p:spPr>
          <a:xfrm>
            <a:off x="3700816" y="3713205"/>
            <a:ext cx="1256584" cy="821418"/>
          </a:xfrm>
          <a:prstGeom prst="rect">
            <a:avLst/>
          </a:prstGeom>
        </p:spPr>
      </p:pic>
      <p:pic>
        <p:nvPicPr>
          <p:cNvPr id="8" name="Picture 7">
            <a:extLst>
              <a:ext uri="{FF2B5EF4-FFF2-40B4-BE49-F238E27FC236}">
                <a16:creationId xmlns:a16="http://schemas.microsoft.com/office/drawing/2014/main" id="{FF945741-AF07-2841-A8D4-DC6802AF26D3}"/>
              </a:ext>
            </a:extLst>
          </p:cNvPr>
          <p:cNvPicPr>
            <a:picLocks noChangeAspect="1"/>
          </p:cNvPicPr>
          <p:nvPr/>
        </p:nvPicPr>
        <p:blipFill>
          <a:blip r:embed="rId6"/>
          <a:stretch>
            <a:fillRect/>
          </a:stretch>
        </p:blipFill>
        <p:spPr>
          <a:xfrm>
            <a:off x="5668536" y="3673163"/>
            <a:ext cx="1142144" cy="889921"/>
          </a:xfrm>
          <a:prstGeom prst="rect">
            <a:avLst/>
          </a:prstGeom>
        </p:spPr>
      </p:pic>
      <p:pic>
        <p:nvPicPr>
          <p:cNvPr id="9" name="Picture 8">
            <a:extLst>
              <a:ext uri="{FF2B5EF4-FFF2-40B4-BE49-F238E27FC236}">
                <a16:creationId xmlns:a16="http://schemas.microsoft.com/office/drawing/2014/main" id="{551A61C7-18F9-AF46-B0BD-F421D0072518}"/>
              </a:ext>
            </a:extLst>
          </p:cNvPr>
          <p:cNvPicPr>
            <a:picLocks noChangeAspect="1"/>
          </p:cNvPicPr>
          <p:nvPr/>
        </p:nvPicPr>
        <p:blipFill>
          <a:blip r:embed="rId7"/>
          <a:stretch>
            <a:fillRect/>
          </a:stretch>
        </p:blipFill>
        <p:spPr>
          <a:xfrm>
            <a:off x="7232167" y="3517057"/>
            <a:ext cx="1425226" cy="1051817"/>
          </a:xfrm>
          <a:prstGeom prst="rect">
            <a:avLst/>
          </a:prstGeom>
        </p:spPr>
      </p:pic>
      <p:sp>
        <p:nvSpPr>
          <p:cNvPr id="10" name="Curved Up Arrow 9">
            <a:extLst>
              <a:ext uri="{FF2B5EF4-FFF2-40B4-BE49-F238E27FC236}">
                <a16:creationId xmlns:a16="http://schemas.microsoft.com/office/drawing/2014/main" id="{003C75B1-98BB-7D4C-89C6-324486B6392D}"/>
              </a:ext>
            </a:extLst>
          </p:cNvPr>
          <p:cNvSpPr/>
          <p:nvPr/>
        </p:nvSpPr>
        <p:spPr>
          <a:xfrm flipV="1">
            <a:off x="1031421" y="3208045"/>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Up Arrow 13">
            <a:extLst>
              <a:ext uri="{FF2B5EF4-FFF2-40B4-BE49-F238E27FC236}">
                <a16:creationId xmlns:a16="http://schemas.microsoft.com/office/drawing/2014/main" id="{B4AD1906-648E-F745-9B6B-64D41FFB912D}"/>
              </a:ext>
            </a:extLst>
          </p:cNvPr>
          <p:cNvSpPr/>
          <p:nvPr/>
        </p:nvSpPr>
        <p:spPr>
          <a:xfrm flipV="1">
            <a:off x="2943407" y="3206008"/>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Up Arrow 14">
            <a:extLst>
              <a:ext uri="{FF2B5EF4-FFF2-40B4-BE49-F238E27FC236}">
                <a16:creationId xmlns:a16="http://schemas.microsoft.com/office/drawing/2014/main" id="{18FBD85A-D0A3-1D41-B972-10901DB7AE58}"/>
              </a:ext>
            </a:extLst>
          </p:cNvPr>
          <p:cNvSpPr/>
          <p:nvPr/>
        </p:nvSpPr>
        <p:spPr>
          <a:xfrm flipV="1">
            <a:off x="4784913" y="3206008"/>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Up Arrow 15">
            <a:extLst>
              <a:ext uri="{FF2B5EF4-FFF2-40B4-BE49-F238E27FC236}">
                <a16:creationId xmlns:a16="http://schemas.microsoft.com/office/drawing/2014/main" id="{080787F5-F618-3D42-A714-DB117C16AD1E}"/>
              </a:ext>
            </a:extLst>
          </p:cNvPr>
          <p:cNvSpPr/>
          <p:nvPr/>
        </p:nvSpPr>
        <p:spPr>
          <a:xfrm flipV="1">
            <a:off x="6626419" y="3206008"/>
            <a:ext cx="1354263" cy="314947"/>
          </a:xfrm>
          <a:prstGeom prst="curvedUpArrow">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882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9ABC-8A3A-7147-B675-DF1E83CB7F32}"/>
              </a:ext>
            </a:extLst>
          </p:cNvPr>
          <p:cNvSpPr>
            <a:spLocks noGrp="1"/>
          </p:cNvSpPr>
          <p:nvPr>
            <p:ph type="title"/>
          </p:nvPr>
        </p:nvSpPr>
        <p:spPr/>
        <p:txBody>
          <a:bodyPr/>
          <a:lstStyle/>
          <a:p>
            <a:r>
              <a:rPr lang="en-US" altLang="zh-CN" dirty="0"/>
              <a:t>Infection</a:t>
            </a:r>
            <a:r>
              <a:rPr lang="zh-CN" altLang="en-US" dirty="0"/>
              <a:t> </a:t>
            </a:r>
            <a:r>
              <a:rPr lang="en-US" altLang="zh-CN" dirty="0"/>
              <a:t>Channels</a:t>
            </a:r>
            <a:endParaRPr lang="en-US" dirty="0"/>
          </a:p>
        </p:txBody>
      </p:sp>
      <p:sp>
        <p:nvSpPr>
          <p:cNvPr id="3" name="Text Placeholder 2">
            <a:extLst>
              <a:ext uri="{FF2B5EF4-FFF2-40B4-BE49-F238E27FC236}">
                <a16:creationId xmlns:a16="http://schemas.microsoft.com/office/drawing/2014/main" id="{A95942D9-B878-5E47-A254-246CA5D7EC0D}"/>
              </a:ext>
            </a:extLst>
          </p:cNvPr>
          <p:cNvSpPr>
            <a:spLocks noGrp="1"/>
          </p:cNvSpPr>
          <p:nvPr>
            <p:ph type="body" idx="1"/>
          </p:nvPr>
        </p:nvSpPr>
        <p:spPr>
          <a:xfrm>
            <a:off x="311699" y="1152475"/>
            <a:ext cx="8750107" cy="3416400"/>
          </a:xfrm>
        </p:spPr>
        <p:txBody>
          <a:bodyPr/>
          <a:lstStyle/>
          <a:p>
            <a:pPr>
              <a:buFont typeface="Wingdings" pitchFamily="2" charset="2"/>
              <a:buChar char="Ø"/>
            </a:pPr>
            <a:r>
              <a:rPr lang="en-US" altLang="zh-CN" sz="2400" dirty="0">
                <a:solidFill>
                  <a:schemeClr val="tx1"/>
                </a:solidFill>
                <a:latin typeface="Calibri" panose="020F0502020204030204" pitchFamily="34" charset="0"/>
                <a:cs typeface="Calibri" panose="020F0502020204030204" pitchFamily="34" charset="0"/>
              </a:rPr>
              <a:t>How</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a</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ransomware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propagates</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to</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the</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victim’s</a:t>
            </a:r>
            <a:r>
              <a:rPr lang="zh-CN" altLang="en-US" sz="2400" dirty="0">
                <a:solidFill>
                  <a:schemeClr val="tx1"/>
                </a:solidFill>
                <a:latin typeface="Calibri" panose="020F0502020204030204" pitchFamily="34" charset="0"/>
                <a:cs typeface="Calibri" panose="020F0502020204030204" pitchFamily="34" charset="0"/>
              </a:rPr>
              <a:t> </a:t>
            </a:r>
            <a:r>
              <a:rPr lang="en-US" altLang="zh-CN" sz="2400" dirty="0">
                <a:solidFill>
                  <a:schemeClr val="tx1"/>
                </a:solidFill>
                <a:latin typeface="Calibri" panose="020F0502020204030204" pitchFamily="34" charset="0"/>
                <a:cs typeface="Calibri" panose="020F0502020204030204" pitchFamily="34" charset="0"/>
              </a:rPr>
              <a:t>computer</a:t>
            </a:r>
          </a:p>
          <a:p>
            <a:pPr lvl="1">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Phishing</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email</a:t>
            </a:r>
            <a:r>
              <a:rPr lang="zh-CN" altLang="en-US" sz="1800" i="1" dirty="0">
                <a:solidFill>
                  <a:schemeClr val="tx1"/>
                </a:solidFill>
                <a:latin typeface="Calibri" panose="020F0502020204030204" pitchFamily="34" charset="0"/>
                <a:cs typeface="Calibri" panose="020F0502020204030204" pitchFamily="34" charset="0"/>
              </a:rPr>
              <a:t> </a:t>
            </a:r>
            <a:endParaRPr lang="en-US" altLang="zh-CN" sz="1800" i="1" dirty="0">
              <a:solidFill>
                <a:schemeClr val="tx1"/>
              </a:solidFill>
              <a:latin typeface="Calibri" panose="020F0502020204030204" pitchFamily="34" charset="0"/>
              <a:cs typeface="Calibri" panose="020F0502020204030204" pitchFamily="34" charset="0"/>
            </a:endParaRPr>
          </a:p>
          <a:p>
            <a:pPr lvl="1">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Driven-by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download</a:t>
            </a:r>
          </a:p>
          <a:p>
            <a:pPr lvl="1">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Vulnerability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exploitation</a:t>
            </a:r>
          </a:p>
          <a:p>
            <a:pPr lvl="1">
              <a:buFont typeface="Wingdings" pitchFamily="2" charset="2"/>
              <a:buChar char="Ø"/>
            </a:pPr>
            <a:r>
              <a:rPr lang="en-US" altLang="zh-CN" sz="1800" i="1" dirty="0">
                <a:solidFill>
                  <a:schemeClr val="tx1"/>
                </a:solidFill>
                <a:latin typeface="Calibri" panose="020F0502020204030204" pitchFamily="34" charset="0"/>
                <a:cs typeface="Calibri" panose="020F0502020204030204" pitchFamily="34" charset="0"/>
              </a:rPr>
              <a:t>There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are</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also</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many</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other</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ways</a:t>
            </a:r>
            <a:r>
              <a:rPr lang="zh-CN" altLang="en-US" sz="1800" i="1" dirty="0">
                <a:solidFill>
                  <a:schemeClr val="tx1"/>
                </a:solidFill>
                <a:latin typeface="Calibri" panose="020F0502020204030204" pitchFamily="34" charset="0"/>
                <a:cs typeface="Calibri" panose="020F0502020204030204" pitchFamily="34" charset="0"/>
              </a:rPr>
              <a:t> </a:t>
            </a:r>
            <a:r>
              <a:rPr lang="en-US" altLang="zh-CN" sz="1800" i="1" dirty="0">
                <a:solidFill>
                  <a:schemeClr val="tx1"/>
                </a:solidFill>
                <a:latin typeface="Calibri" panose="020F0502020204030204" pitchFamily="34" charset="0"/>
                <a:cs typeface="Calibri" panose="020F0502020204030204" pitchFamily="34" charset="0"/>
              </a:rPr>
              <a:t>…</a:t>
            </a:r>
            <a:endParaRPr lang="en-US" sz="1800" i="1"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73C963E-2B8C-BC40-82D9-859D2090D9BE}"/>
              </a:ext>
            </a:extLst>
          </p:cNvPr>
          <p:cNvSpPr>
            <a:spLocks noGrp="1"/>
          </p:cNvSpPr>
          <p:nvPr>
            <p:ph type="sldNum" idx="12"/>
          </p:nvPr>
        </p:nvSpPr>
        <p:spPr/>
        <p:txBody>
          <a:bodyPr/>
          <a:lstStyle/>
          <a:p>
            <a:pPr marL="0" lvl="0" indent="0"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BC3C220A-159E-8D4C-8A4B-08AB8CA2A8EA}"/>
              </a:ext>
            </a:extLst>
          </p:cNvPr>
          <p:cNvPicPr>
            <a:picLocks noChangeAspect="1"/>
          </p:cNvPicPr>
          <p:nvPr/>
        </p:nvPicPr>
        <p:blipFill>
          <a:blip r:embed="rId2"/>
          <a:stretch>
            <a:fillRect/>
          </a:stretch>
        </p:blipFill>
        <p:spPr>
          <a:xfrm>
            <a:off x="4292162" y="1997265"/>
            <a:ext cx="1521372" cy="851968"/>
          </a:xfrm>
          <a:prstGeom prst="rect">
            <a:avLst/>
          </a:prstGeom>
        </p:spPr>
      </p:pic>
      <p:pic>
        <p:nvPicPr>
          <p:cNvPr id="6" name="Picture 5">
            <a:extLst>
              <a:ext uri="{FF2B5EF4-FFF2-40B4-BE49-F238E27FC236}">
                <a16:creationId xmlns:a16="http://schemas.microsoft.com/office/drawing/2014/main" id="{9379E581-1370-4740-AE7A-DF5E096D5E62}"/>
              </a:ext>
            </a:extLst>
          </p:cNvPr>
          <p:cNvPicPr>
            <a:picLocks noChangeAspect="1"/>
          </p:cNvPicPr>
          <p:nvPr/>
        </p:nvPicPr>
        <p:blipFill>
          <a:blip r:embed="rId3"/>
          <a:stretch>
            <a:fillRect/>
          </a:stretch>
        </p:blipFill>
        <p:spPr>
          <a:xfrm>
            <a:off x="5474711" y="2309120"/>
            <a:ext cx="1785882" cy="1043625"/>
          </a:xfrm>
          <a:prstGeom prst="rect">
            <a:avLst/>
          </a:prstGeom>
        </p:spPr>
      </p:pic>
      <p:pic>
        <p:nvPicPr>
          <p:cNvPr id="7" name="Picture 6">
            <a:extLst>
              <a:ext uri="{FF2B5EF4-FFF2-40B4-BE49-F238E27FC236}">
                <a16:creationId xmlns:a16="http://schemas.microsoft.com/office/drawing/2014/main" id="{0923209B-804E-1D4F-9738-CC0EAB5B65D4}"/>
              </a:ext>
            </a:extLst>
          </p:cNvPr>
          <p:cNvPicPr>
            <a:picLocks noChangeAspect="1"/>
          </p:cNvPicPr>
          <p:nvPr/>
        </p:nvPicPr>
        <p:blipFill rotWithShape="1">
          <a:blip r:embed="rId4"/>
          <a:srcRect l="13659" r="12514"/>
          <a:stretch/>
        </p:blipFill>
        <p:spPr>
          <a:xfrm>
            <a:off x="7152939" y="2717047"/>
            <a:ext cx="1446155" cy="1026072"/>
          </a:xfrm>
          <a:prstGeom prst="rect">
            <a:avLst/>
          </a:prstGeom>
        </p:spPr>
      </p:pic>
    </p:spTree>
    <p:extLst>
      <p:ext uri="{BB962C8B-B14F-4D97-AF65-F5344CB8AC3E}">
        <p14:creationId xmlns:p14="http://schemas.microsoft.com/office/powerpoint/2010/main" val="308398652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441</TotalTime>
  <Words>1467</Words>
  <Application>Microsoft Macintosh PowerPoint</Application>
  <PresentationFormat>On-screen Show (16:9)</PresentationFormat>
  <Paragraphs>247</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Times New Roman</vt:lpstr>
      <vt:lpstr>Calibri</vt:lpstr>
      <vt:lpstr>Arial</vt:lpstr>
      <vt:lpstr>Wingdings</vt:lpstr>
      <vt:lpstr>Simple Light</vt:lpstr>
      <vt:lpstr>Computer Security from an Example</vt:lpstr>
      <vt:lpstr>Computer Security in Daily Life: A Real Case</vt:lpstr>
      <vt:lpstr>Beginning of the Story</vt:lpstr>
      <vt:lpstr>One Day, He Received an Email </vt:lpstr>
      <vt:lpstr>He Opened the Page for the New Software</vt:lpstr>
      <vt:lpstr>Five Minutes Later</vt:lpstr>
      <vt:lpstr>Ransomware in The World: Organization Victims</vt:lpstr>
      <vt:lpstr>Outline</vt:lpstr>
      <vt:lpstr>Infection Channels</vt:lpstr>
      <vt:lpstr>Infection Channel 1: Phishing Email</vt:lpstr>
      <vt:lpstr>Infection Channel 2: Driven-by Download</vt:lpstr>
      <vt:lpstr>Infection Channel 2: Driven-by Download Examples</vt:lpstr>
      <vt:lpstr>Infection Channel 3: Vulnerability Exploitation</vt:lpstr>
      <vt:lpstr>Attacking Process</vt:lpstr>
      <vt:lpstr>Attacking Step 1: Communicate with Control Server </vt:lpstr>
      <vt:lpstr>Attacking Step 2: Encrypt Files </vt:lpstr>
      <vt:lpstr>Attacking Step 3: Destroy Original Files and Keys </vt:lpstr>
      <vt:lpstr>Attacking Step 4: Asking for Ransom</vt:lpstr>
      <vt:lpstr>Attacking Step 5: Unlock File after Receiving Ransom</vt:lpstr>
      <vt:lpstr>Recovery from Infection without Paying Ransom?</vt:lpstr>
      <vt:lpstr>Idea 1: Find Copies in Other Machines </vt:lpstr>
      <vt:lpstr>Idea 2: Break Encryption</vt:lpstr>
      <vt:lpstr>Idea 3: Track Ransom</vt:lpstr>
      <vt:lpstr>Mitigations against Encryption Ransomware</vt:lpstr>
      <vt:lpstr>Publicly Available Mitigation 1: Avoid Infection</vt:lpstr>
      <vt:lpstr>Publicly Available Mitigation 2: Local Backup</vt:lpstr>
      <vt:lpstr>Publicly Available Mitigation 2: Weakness of Local Backup</vt:lpstr>
      <vt:lpstr>Publicly Available Mitigation 3: Remote Backup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Infection, Impact and Defense  of Encryption Ransomware</dc:title>
  <dc:creator>Jun Xu</dc:creator>
  <cp:lastModifiedBy>Jun Xu</cp:lastModifiedBy>
  <cp:revision>30</cp:revision>
  <dcterms:created xsi:type="dcterms:W3CDTF">2022-01-09T22:39:10Z</dcterms:created>
  <dcterms:modified xsi:type="dcterms:W3CDTF">2022-08-02T06:19:32Z</dcterms:modified>
</cp:coreProperties>
</file>